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96" r:id="rId1"/>
  </p:sldMasterIdLst>
  <p:notesMasterIdLst>
    <p:notesMasterId r:id="rId24"/>
  </p:notesMasterIdLst>
  <p:handoutMasterIdLst>
    <p:handoutMasterId r:id="rId25"/>
  </p:handoutMasterIdLst>
  <p:sldIdLst>
    <p:sldId id="326" r:id="rId2"/>
    <p:sldId id="310" r:id="rId3"/>
    <p:sldId id="335" r:id="rId4"/>
    <p:sldId id="337" r:id="rId5"/>
    <p:sldId id="338" r:id="rId6"/>
    <p:sldId id="339" r:id="rId7"/>
    <p:sldId id="357" r:id="rId8"/>
    <p:sldId id="341" r:id="rId9"/>
    <p:sldId id="355" r:id="rId10"/>
    <p:sldId id="343" r:id="rId11"/>
    <p:sldId id="336" r:id="rId12"/>
    <p:sldId id="345" r:id="rId13"/>
    <p:sldId id="346" r:id="rId14"/>
    <p:sldId id="347" r:id="rId15"/>
    <p:sldId id="348" r:id="rId16"/>
    <p:sldId id="349" r:id="rId17"/>
    <p:sldId id="350" r:id="rId18"/>
    <p:sldId id="344" r:id="rId19"/>
    <p:sldId id="361" r:id="rId20"/>
    <p:sldId id="360" r:id="rId21"/>
    <p:sldId id="354" r:id="rId22"/>
    <p:sldId id="356" r:id="rId23"/>
  </p:sldIdLst>
  <p:sldSz cx="12192000" cy="6858000"/>
  <p:notesSz cx="6858000" cy="9144000"/>
  <p:embeddedFontLst>
    <p:embeddedFont>
      <p:font typeface="Calibri Light" panose="020F0302020204030204" pitchFamily="34" charset="0"/>
      <p:regular r:id="rId26"/>
      <p: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Основное" id="{B88A0F9F-CB2E-4D5F-A511-9DF3C20F54A3}">
          <p14:sldIdLst>
            <p14:sldId id="326"/>
            <p14:sldId id="310"/>
            <p14:sldId id="335"/>
            <p14:sldId id="337"/>
            <p14:sldId id="338"/>
            <p14:sldId id="339"/>
            <p14:sldId id="357"/>
            <p14:sldId id="341"/>
            <p14:sldId id="355"/>
            <p14:sldId id="343"/>
            <p14:sldId id="336"/>
            <p14:sldId id="345"/>
            <p14:sldId id="346"/>
            <p14:sldId id="347"/>
            <p14:sldId id="348"/>
            <p14:sldId id="349"/>
            <p14:sldId id="350"/>
            <p14:sldId id="344"/>
            <p14:sldId id="361"/>
            <p14:sldId id="360"/>
            <p14:sldId id="354"/>
            <p14:sldId id="3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680" userDrawn="1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Rg st="1" end="35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AB76"/>
    <a:srgbClr val="5BA12D"/>
    <a:srgbClr val="82C0E5"/>
    <a:srgbClr val="047AD2"/>
    <a:srgbClr val="0073C3"/>
    <a:srgbClr val="5082B0"/>
    <a:srgbClr val="033675"/>
    <a:srgbClr val="003C64"/>
    <a:srgbClr val="0066AE"/>
    <a:srgbClr val="004B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3032" autoAdjust="0"/>
  </p:normalViewPr>
  <p:slideViewPr>
    <p:cSldViewPr snapToGrid="0">
      <p:cViewPr varScale="1">
        <p:scale>
          <a:sx n="81" d="100"/>
          <a:sy n="81" d="100"/>
        </p:scale>
        <p:origin x="60" y="504"/>
      </p:cViewPr>
      <p:guideLst>
        <p:guide orient="horz" pos="2160"/>
        <p:guide pos="3840"/>
        <p:guide orient="horz" pos="3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38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E2606E-3D11-43FA-A78D-027C8B431F41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ru-RU"/>
        </a:p>
      </dgm:t>
    </dgm:pt>
    <dgm:pt modelId="{FC62A632-91FA-429E-9208-EEAF65E80668}">
      <dgm:prSet phldrT="[Текст]"/>
      <dgm:spPr/>
      <dgm:t>
        <a:bodyPr/>
        <a:lstStyle/>
        <a:p>
          <a:r>
            <a:rPr lang="en-US" dirty="0"/>
            <a:t>Computer vision</a:t>
          </a:r>
          <a:endParaRPr lang="ru-RU" dirty="0"/>
        </a:p>
      </dgm:t>
    </dgm:pt>
    <dgm:pt modelId="{A75434C5-C69F-4A53-B8D8-BEF2D226351F}" type="parTrans" cxnId="{18E12D12-5F07-4472-941C-1B0CDC1B7E0F}">
      <dgm:prSet/>
      <dgm:spPr/>
      <dgm:t>
        <a:bodyPr/>
        <a:lstStyle/>
        <a:p>
          <a:endParaRPr lang="ru-RU"/>
        </a:p>
      </dgm:t>
    </dgm:pt>
    <dgm:pt modelId="{12FAC018-0E0F-4BE3-9E7B-B1A74F6F5820}" type="sibTrans" cxnId="{18E12D12-5F07-4472-941C-1B0CDC1B7E0F}">
      <dgm:prSet/>
      <dgm:spPr/>
      <dgm:t>
        <a:bodyPr/>
        <a:lstStyle/>
        <a:p>
          <a:endParaRPr lang="ru-RU"/>
        </a:p>
      </dgm:t>
    </dgm:pt>
    <dgm:pt modelId="{746B00AF-A8FA-4E88-AD77-3EB5CFD2A13A}">
      <dgm:prSet phldrT="[Текст]"/>
      <dgm:spPr/>
      <dgm:t>
        <a:bodyPr/>
        <a:lstStyle/>
        <a:p>
          <a:r>
            <a:rPr lang="en-US" dirty="0"/>
            <a:t>Image processing</a:t>
          </a:r>
          <a:endParaRPr lang="ru-RU" dirty="0"/>
        </a:p>
      </dgm:t>
    </dgm:pt>
    <dgm:pt modelId="{3B266472-4A72-4ECF-AADB-845D47A45F35}" type="parTrans" cxnId="{0679D107-0B81-4786-BE39-11C72BD42F4D}">
      <dgm:prSet/>
      <dgm:spPr/>
      <dgm:t>
        <a:bodyPr/>
        <a:lstStyle/>
        <a:p>
          <a:endParaRPr lang="ru-RU"/>
        </a:p>
      </dgm:t>
    </dgm:pt>
    <dgm:pt modelId="{E5BDB4AD-C248-44A6-91E0-22E28B7D2F12}" type="sibTrans" cxnId="{0679D107-0B81-4786-BE39-11C72BD42F4D}">
      <dgm:prSet/>
      <dgm:spPr/>
      <dgm:t>
        <a:bodyPr/>
        <a:lstStyle/>
        <a:p>
          <a:endParaRPr lang="ru-RU"/>
        </a:p>
      </dgm:t>
    </dgm:pt>
    <dgm:pt modelId="{781E5829-06EE-4A49-9E26-C5C7826E6620}">
      <dgm:prSet phldrT="[Текст]"/>
      <dgm:spPr/>
      <dgm:t>
        <a:bodyPr/>
        <a:lstStyle/>
        <a:p>
          <a:r>
            <a:rPr lang="en-US" dirty="0"/>
            <a:t>Computer graphics</a:t>
          </a:r>
          <a:endParaRPr lang="ru-RU" dirty="0"/>
        </a:p>
      </dgm:t>
    </dgm:pt>
    <dgm:pt modelId="{6FA60230-FA38-4CAE-B09B-C682134C1651}" type="parTrans" cxnId="{4D4F4233-E425-4A33-9D62-8D2C4EC980FC}">
      <dgm:prSet/>
      <dgm:spPr/>
      <dgm:t>
        <a:bodyPr/>
        <a:lstStyle/>
        <a:p>
          <a:endParaRPr lang="ru-RU"/>
        </a:p>
      </dgm:t>
    </dgm:pt>
    <dgm:pt modelId="{3208EF94-87AC-4E38-9948-1CBF6C0219DE}" type="sibTrans" cxnId="{4D4F4233-E425-4A33-9D62-8D2C4EC980FC}">
      <dgm:prSet/>
      <dgm:spPr/>
      <dgm:t>
        <a:bodyPr/>
        <a:lstStyle/>
        <a:p>
          <a:endParaRPr lang="ru-RU"/>
        </a:p>
      </dgm:t>
    </dgm:pt>
    <dgm:pt modelId="{EEB137F7-B483-404E-8AB0-D026D5A7B637}">
      <dgm:prSet phldrT="[Текст]"/>
      <dgm:spPr/>
      <dgm:t>
        <a:bodyPr/>
        <a:lstStyle/>
        <a:p>
          <a:r>
            <a:rPr lang="ru-RU" dirty="0"/>
            <a:t>Распознавание образов</a:t>
          </a:r>
        </a:p>
      </dgm:t>
    </dgm:pt>
    <dgm:pt modelId="{E55C4250-F488-4BE9-86E0-1CDD6AA69374}" type="parTrans" cxnId="{5876D6E1-B5DA-4EDA-BE00-0A00244066C0}">
      <dgm:prSet/>
      <dgm:spPr/>
      <dgm:t>
        <a:bodyPr/>
        <a:lstStyle/>
        <a:p>
          <a:endParaRPr lang="ru-RU"/>
        </a:p>
      </dgm:t>
    </dgm:pt>
    <dgm:pt modelId="{31C1C7EE-3704-4D28-B4EA-D54A05D10C93}" type="sibTrans" cxnId="{5876D6E1-B5DA-4EDA-BE00-0A00244066C0}">
      <dgm:prSet/>
      <dgm:spPr/>
      <dgm:t>
        <a:bodyPr/>
        <a:lstStyle/>
        <a:p>
          <a:endParaRPr lang="ru-RU"/>
        </a:p>
      </dgm:t>
    </dgm:pt>
    <dgm:pt modelId="{1D144DEF-6C3B-4972-8BD6-905532AFC549}">
      <dgm:prSet phldrT="[Текст]"/>
      <dgm:spPr/>
      <dgm:t>
        <a:bodyPr/>
        <a:lstStyle/>
        <a:p>
          <a:r>
            <a:rPr lang="ru-RU" dirty="0"/>
            <a:t>Обработка изображений</a:t>
          </a:r>
        </a:p>
      </dgm:t>
    </dgm:pt>
    <dgm:pt modelId="{3CBCEF8E-1822-42DA-8FE6-3D77D71E2BF2}" type="parTrans" cxnId="{E93D89A8-169B-47AC-BBCB-7ED9661D515A}">
      <dgm:prSet/>
      <dgm:spPr/>
      <dgm:t>
        <a:bodyPr/>
        <a:lstStyle/>
        <a:p>
          <a:endParaRPr lang="ru-RU"/>
        </a:p>
      </dgm:t>
    </dgm:pt>
    <dgm:pt modelId="{0340C6F5-D14E-429B-9C68-22D3F863C2A5}" type="sibTrans" cxnId="{E93D89A8-169B-47AC-BBCB-7ED9661D515A}">
      <dgm:prSet/>
      <dgm:spPr/>
      <dgm:t>
        <a:bodyPr/>
        <a:lstStyle/>
        <a:p>
          <a:endParaRPr lang="ru-RU"/>
        </a:p>
      </dgm:t>
    </dgm:pt>
    <dgm:pt modelId="{4B67CBA3-C400-404D-9495-6DDF4B0807C1}">
      <dgm:prSet phldrT="[Текст]"/>
      <dgm:spPr/>
      <dgm:t>
        <a:bodyPr/>
        <a:lstStyle/>
        <a:p>
          <a:r>
            <a:rPr lang="ru-RU" dirty="0"/>
            <a:t>Машинная графика</a:t>
          </a:r>
        </a:p>
      </dgm:t>
    </dgm:pt>
    <dgm:pt modelId="{FA6FB48C-6B92-4C21-8DAB-94BEF67E55B7}" type="parTrans" cxnId="{C8C36492-B165-4738-9051-CD7BD7D6571D}">
      <dgm:prSet/>
      <dgm:spPr/>
      <dgm:t>
        <a:bodyPr/>
        <a:lstStyle/>
        <a:p>
          <a:endParaRPr lang="ru-RU"/>
        </a:p>
      </dgm:t>
    </dgm:pt>
    <dgm:pt modelId="{B3440557-E446-4E96-A005-C9D55BEABC4F}" type="sibTrans" cxnId="{C8C36492-B165-4738-9051-CD7BD7D6571D}">
      <dgm:prSet/>
      <dgm:spPr/>
      <dgm:t>
        <a:bodyPr/>
        <a:lstStyle/>
        <a:p>
          <a:endParaRPr lang="ru-RU"/>
        </a:p>
      </dgm:t>
    </dgm:pt>
    <dgm:pt modelId="{3A14C00D-0E8F-4EBB-A09B-CF20D59760A8}">
      <dgm:prSet phldrT="[Текст]"/>
      <dgm:spPr/>
      <dgm:t>
        <a:bodyPr/>
        <a:lstStyle/>
        <a:p>
          <a:r>
            <a:rPr lang="ru-RU" dirty="0"/>
            <a:t>сжатие</a:t>
          </a:r>
        </a:p>
      </dgm:t>
    </dgm:pt>
    <dgm:pt modelId="{1D03018F-E132-4DE7-A17B-0C924E015FFE}" type="parTrans" cxnId="{7221FAC1-9078-4B37-9871-80AAB3351D98}">
      <dgm:prSet/>
      <dgm:spPr/>
      <dgm:t>
        <a:bodyPr/>
        <a:lstStyle/>
        <a:p>
          <a:endParaRPr lang="ru-RU"/>
        </a:p>
      </dgm:t>
    </dgm:pt>
    <dgm:pt modelId="{FCDC25FA-105E-4847-BC57-17FD6AD67265}" type="sibTrans" cxnId="{7221FAC1-9078-4B37-9871-80AAB3351D98}">
      <dgm:prSet/>
      <dgm:spPr/>
      <dgm:t>
        <a:bodyPr/>
        <a:lstStyle/>
        <a:p>
          <a:endParaRPr lang="ru-RU"/>
        </a:p>
      </dgm:t>
    </dgm:pt>
    <dgm:pt modelId="{C438E6A2-DB00-4176-A12D-B828826A1689}">
      <dgm:prSet phldrT="[Текст]"/>
      <dgm:spPr/>
      <dgm:t>
        <a:bodyPr/>
        <a:lstStyle/>
        <a:p>
          <a:r>
            <a:rPr lang="ru-RU" dirty="0"/>
            <a:t>шумоподавление</a:t>
          </a:r>
        </a:p>
      </dgm:t>
    </dgm:pt>
    <dgm:pt modelId="{65FBB7DD-A964-46DC-8B26-565AC8A606E9}" type="parTrans" cxnId="{C7F63CD8-B28B-4513-9A35-61EBA8E07377}">
      <dgm:prSet/>
      <dgm:spPr/>
      <dgm:t>
        <a:bodyPr/>
        <a:lstStyle/>
        <a:p>
          <a:endParaRPr lang="ru-RU"/>
        </a:p>
      </dgm:t>
    </dgm:pt>
    <dgm:pt modelId="{B87FA17E-9DD0-486D-9625-E73CBA5837DF}" type="sibTrans" cxnId="{C7F63CD8-B28B-4513-9A35-61EBA8E07377}">
      <dgm:prSet/>
      <dgm:spPr/>
      <dgm:t>
        <a:bodyPr/>
        <a:lstStyle/>
        <a:p>
          <a:endParaRPr lang="ru-RU"/>
        </a:p>
      </dgm:t>
    </dgm:pt>
    <dgm:pt modelId="{4415D092-6E1D-4EC5-9F9D-81BBFCC5943E}">
      <dgm:prSet phldrT="[Текст]"/>
      <dgm:spPr/>
      <dgm:t>
        <a:bodyPr/>
        <a:lstStyle/>
        <a:p>
          <a:r>
            <a:rPr lang="en-US" dirty="0"/>
            <a:t>Computer-Generated Imagery</a:t>
          </a:r>
          <a:endParaRPr lang="ru-RU" dirty="0"/>
        </a:p>
      </dgm:t>
    </dgm:pt>
    <dgm:pt modelId="{1D118125-7321-478C-8D51-BF665C1D1605}" type="parTrans" cxnId="{37F3DF1A-A8D4-4BB2-B011-4960ABF9581E}">
      <dgm:prSet/>
      <dgm:spPr/>
      <dgm:t>
        <a:bodyPr/>
        <a:lstStyle/>
        <a:p>
          <a:endParaRPr lang="ru-RU"/>
        </a:p>
      </dgm:t>
    </dgm:pt>
    <dgm:pt modelId="{C4A0796E-4D37-4333-89F0-EA2EBF1B9CF7}" type="sibTrans" cxnId="{37F3DF1A-A8D4-4BB2-B011-4960ABF9581E}">
      <dgm:prSet/>
      <dgm:spPr/>
      <dgm:t>
        <a:bodyPr/>
        <a:lstStyle/>
        <a:p>
          <a:endParaRPr lang="ru-RU"/>
        </a:p>
      </dgm:t>
    </dgm:pt>
    <dgm:pt modelId="{A9758BDB-E8B5-4070-B145-7F116F0342EB}">
      <dgm:prSet phldrT="[Текст]"/>
      <dgm:spPr/>
      <dgm:t>
        <a:bodyPr/>
        <a:lstStyle/>
        <a:p>
          <a:r>
            <a:rPr lang="en-US" dirty="0" err="1"/>
            <a:t>realtime</a:t>
          </a:r>
          <a:r>
            <a:rPr lang="en-US" dirty="0"/>
            <a:t> processing</a:t>
          </a:r>
          <a:endParaRPr lang="ru-RU" dirty="0"/>
        </a:p>
      </dgm:t>
    </dgm:pt>
    <dgm:pt modelId="{0110567A-407A-4B7E-A56A-01A5E04D3CAF}" type="parTrans" cxnId="{524244C2-EA9F-41C7-A718-0A04406E5663}">
      <dgm:prSet/>
      <dgm:spPr/>
      <dgm:t>
        <a:bodyPr/>
        <a:lstStyle/>
        <a:p>
          <a:endParaRPr lang="ru-RU"/>
        </a:p>
      </dgm:t>
    </dgm:pt>
    <dgm:pt modelId="{6A6B6E08-BC8E-41BB-98FD-83E29E8C9DC6}" type="sibTrans" cxnId="{524244C2-EA9F-41C7-A718-0A04406E5663}">
      <dgm:prSet/>
      <dgm:spPr/>
      <dgm:t>
        <a:bodyPr/>
        <a:lstStyle/>
        <a:p>
          <a:endParaRPr lang="ru-RU"/>
        </a:p>
      </dgm:t>
    </dgm:pt>
    <dgm:pt modelId="{72664012-0605-4A36-9E31-A5F1C29FB0F0}">
      <dgm:prSet phldrT="[Текст]"/>
      <dgm:spPr/>
      <dgm:t>
        <a:bodyPr/>
        <a:lstStyle/>
        <a:p>
          <a:r>
            <a:rPr lang="en-US" dirty="0"/>
            <a:t>machine learning</a:t>
          </a:r>
          <a:endParaRPr lang="ru-RU" dirty="0"/>
        </a:p>
      </dgm:t>
    </dgm:pt>
    <dgm:pt modelId="{CAB0F018-0A0F-4120-9C8C-157668391203}" type="parTrans" cxnId="{A5981438-7E27-48B4-987A-FFF29FD78964}">
      <dgm:prSet/>
      <dgm:spPr/>
      <dgm:t>
        <a:bodyPr/>
        <a:lstStyle/>
        <a:p>
          <a:endParaRPr lang="ru-RU"/>
        </a:p>
      </dgm:t>
    </dgm:pt>
    <dgm:pt modelId="{2BFD6592-76BC-4989-9F62-1D9638AD905C}" type="sibTrans" cxnId="{A5981438-7E27-48B4-987A-FFF29FD78964}">
      <dgm:prSet/>
      <dgm:spPr/>
      <dgm:t>
        <a:bodyPr/>
        <a:lstStyle/>
        <a:p>
          <a:endParaRPr lang="ru-RU"/>
        </a:p>
      </dgm:t>
    </dgm:pt>
    <dgm:pt modelId="{EBE1B2DD-A513-4350-B53A-2731AE957EEF}">
      <dgm:prSet phldrT="[Текст]"/>
      <dgm:spPr/>
      <dgm:t>
        <a:bodyPr/>
        <a:lstStyle/>
        <a:p>
          <a:r>
            <a:rPr lang="en-US" dirty="0"/>
            <a:t>data mining</a:t>
          </a:r>
          <a:endParaRPr lang="ru-RU" dirty="0"/>
        </a:p>
      </dgm:t>
    </dgm:pt>
    <dgm:pt modelId="{8FB9D5B1-1524-43E9-89E7-D26E61262B2E}" type="parTrans" cxnId="{79E11836-5EA5-4215-A947-58C243AD7A74}">
      <dgm:prSet/>
      <dgm:spPr/>
      <dgm:t>
        <a:bodyPr/>
        <a:lstStyle/>
        <a:p>
          <a:endParaRPr lang="ru-RU"/>
        </a:p>
      </dgm:t>
    </dgm:pt>
    <dgm:pt modelId="{B0893E2C-2925-44B5-A273-AC904B471B76}" type="sibTrans" cxnId="{79E11836-5EA5-4215-A947-58C243AD7A74}">
      <dgm:prSet/>
      <dgm:spPr/>
      <dgm:t>
        <a:bodyPr/>
        <a:lstStyle/>
        <a:p>
          <a:endParaRPr lang="ru-RU"/>
        </a:p>
      </dgm:t>
    </dgm:pt>
    <dgm:pt modelId="{9917812F-FC07-4EDD-86DC-DEF980F08B33}" type="pres">
      <dgm:prSet presAssocID="{87E2606E-3D11-43FA-A78D-027C8B431F4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B2894680-7EF5-4DE9-89C5-85703A59089D}" type="pres">
      <dgm:prSet presAssocID="{FC62A632-91FA-429E-9208-EEAF65E80668}" presName="composite" presStyleCnt="0"/>
      <dgm:spPr/>
    </dgm:pt>
    <dgm:pt modelId="{1CB73B36-0027-4E0B-B85A-6D7060DB4AC2}" type="pres">
      <dgm:prSet presAssocID="{FC62A632-91FA-429E-9208-EEAF65E80668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8400593-6403-4B18-BD09-819747A8EAAD}" type="pres">
      <dgm:prSet presAssocID="{FC62A632-91FA-429E-9208-EEAF65E80668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463F613-8C33-4A56-BD82-93C65FED8274}" type="pres">
      <dgm:prSet presAssocID="{12FAC018-0E0F-4BE3-9E7B-B1A74F6F5820}" presName="space" presStyleCnt="0"/>
      <dgm:spPr/>
    </dgm:pt>
    <dgm:pt modelId="{501A7920-3A8F-4DA3-AFA6-0BA2B22B8AAF}" type="pres">
      <dgm:prSet presAssocID="{746B00AF-A8FA-4E88-AD77-3EB5CFD2A13A}" presName="composite" presStyleCnt="0"/>
      <dgm:spPr/>
    </dgm:pt>
    <dgm:pt modelId="{5966063B-90D7-4FD2-B369-F9F9375D0CE4}" type="pres">
      <dgm:prSet presAssocID="{746B00AF-A8FA-4E88-AD77-3EB5CFD2A13A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AB0F7AC-F87C-4DAF-B564-CA5A104591A3}" type="pres">
      <dgm:prSet presAssocID="{746B00AF-A8FA-4E88-AD77-3EB5CFD2A13A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E20F4FF-67D6-466A-B18B-DC2E90E309B0}" type="pres">
      <dgm:prSet presAssocID="{E5BDB4AD-C248-44A6-91E0-22E28B7D2F12}" presName="space" presStyleCnt="0"/>
      <dgm:spPr/>
    </dgm:pt>
    <dgm:pt modelId="{6A3C72F0-F3B6-4FFF-9C2E-EF6C5C981531}" type="pres">
      <dgm:prSet presAssocID="{781E5829-06EE-4A49-9E26-C5C7826E6620}" presName="composite" presStyleCnt="0"/>
      <dgm:spPr/>
    </dgm:pt>
    <dgm:pt modelId="{5B8A6BFC-B23C-40B8-BDF4-03FFE6454B1D}" type="pres">
      <dgm:prSet presAssocID="{781E5829-06EE-4A49-9E26-C5C7826E6620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2B19897-2D2A-4E75-A027-C7EA925C9E70}" type="pres">
      <dgm:prSet presAssocID="{781E5829-06EE-4A49-9E26-C5C7826E6620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0F4BC72E-CE3C-496F-BB07-E13638732ECF}" type="presOf" srcId="{4415D092-6E1D-4EC5-9F9D-81BBFCC5943E}" destId="{62B19897-2D2A-4E75-A027-C7EA925C9E70}" srcOrd="0" destOrd="1" presId="urn:microsoft.com/office/officeart/2005/8/layout/hList1"/>
    <dgm:cxn modelId="{BB2D7D96-8B31-4EF4-8F13-B642C3760EFF}" type="presOf" srcId="{EBE1B2DD-A513-4350-B53A-2731AE957EEF}" destId="{F8400593-6403-4B18-BD09-819747A8EAAD}" srcOrd="0" destOrd="2" presId="urn:microsoft.com/office/officeart/2005/8/layout/hList1"/>
    <dgm:cxn modelId="{C7F63CD8-B28B-4513-9A35-61EBA8E07377}" srcId="{1D144DEF-6C3B-4972-8BD6-905532AFC549}" destId="{C438E6A2-DB00-4176-A12D-B828826A1689}" srcOrd="1" destOrd="0" parTransId="{65FBB7DD-A964-46DC-8B26-565AC8A606E9}" sibTransId="{B87FA17E-9DD0-486D-9625-E73CBA5837DF}"/>
    <dgm:cxn modelId="{4D4F4233-E425-4A33-9D62-8D2C4EC980FC}" srcId="{87E2606E-3D11-43FA-A78D-027C8B431F41}" destId="{781E5829-06EE-4A49-9E26-C5C7826E6620}" srcOrd="2" destOrd="0" parTransId="{6FA60230-FA38-4CAE-B09B-C682134C1651}" sibTransId="{3208EF94-87AC-4E38-9948-1CBF6C0219DE}"/>
    <dgm:cxn modelId="{7DF7D917-721F-4632-8057-7D0D3EA9B1D7}" type="presOf" srcId="{A9758BDB-E8B5-4070-B145-7F116F0342EB}" destId="{62B19897-2D2A-4E75-A027-C7EA925C9E70}" srcOrd="0" destOrd="2" presId="urn:microsoft.com/office/officeart/2005/8/layout/hList1"/>
    <dgm:cxn modelId="{816AF54A-DE9E-495F-8672-2A5BA58FAE1C}" type="presOf" srcId="{3A14C00D-0E8F-4EBB-A09B-CF20D59760A8}" destId="{3AB0F7AC-F87C-4DAF-B564-CA5A104591A3}" srcOrd="0" destOrd="1" presId="urn:microsoft.com/office/officeart/2005/8/layout/hList1"/>
    <dgm:cxn modelId="{1475995D-3CA4-48D2-B0FA-E02AB353AF57}" type="presOf" srcId="{746B00AF-A8FA-4E88-AD77-3EB5CFD2A13A}" destId="{5966063B-90D7-4FD2-B369-F9F9375D0CE4}" srcOrd="0" destOrd="0" presId="urn:microsoft.com/office/officeart/2005/8/layout/hList1"/>
    <dgm:cxn modelId="{524244C2-EA9F-41C7-A718-0A04406E5663}" srcId="{4B67CBA3-C400-404D-9495-6DDF4B0807C1}" destId="{A9758BDB-E8B5-4070-B145-7F116F0342EB}" srcOrd="1" destOrd="0" parTransId="{0110567A-407A-4B7E-A56A-01A5E04D3CAF}" sibTransId="{6A6B6E08-BC8E-41BB-98FD-83E29E8C9DC6}"/>
    <dgm:cxn modelId="{188BE7C5-E2DE-47BD-802C-BCF19CC42791}" type="presOf" srcId="{FC62A632-91FA-429E-9208-EEAF65E80668}" destId="{1CB73B36-0027-4E0B-B85A-6D7060DB4AC2}" srcOrd="0" destOrd="0" presId="urn:microsoft.com/office/officeart/2005/8/layout/hList1"/>
    <dgm:cxn modelId="{7E42CD0A-BB01-4120-8B4A-A8849AF9BF06}" type="presOf" srcId="{72664012-0605-4A36-9E31-A5F1C29FB0F0}" destId="{F8400593-6403-4B18-BD09-819747A8EAAD}" srcOrd="0" destOrd="1" presId="urn:microsoft.com/office/officeart/2005/8/layout/hList1"/>
    <dgm:cxn modelId="{5CF47918-4DC2-4C6C-85B9-79592FC025DD}" type="presOf" srcId="{1D144DEF-6C3B-4972-8BD6-905532AFC549}" destId="{3AB0F7AC-F87C-4DAF-B564-CA5A104591A3}" srcOrd="0" destOrd="0" presId="urn:microsoft.com/office/officeart/2005/8/layout/hList1"/>
    <dgm:cxn modelId="{79E11836-5EA5-4215-A947-58C243AD7A74}" srcId="{EEB137F7-B483-404E-8AB0-D026D5A7B637}" destId="{EBE1B2DD-A513-4350-B53A-2731AE957EEF}" srcOrd="1" destOrd="0" parTransId="{8FB9D5B1-1524-43E9-89E7-D26E61262B2E}" sibTransId="{B0893E2C-2925-44B5-A273-AC904B471B76}"/>
    <dgm:cxn modelId="{0679D107-0B81-4786-BE39-11C72BD42F4D}" srcId="{87E2606E-3D11-43FA-A78D-027C8B431F41}" destId="{746B00AF-A8FA-4E88-AD77-3EB5CFD2A13A}" srcOrd="1" destOrd="0" parTransId="{3B266472-4A72-4ECF-AADB-845D47A45F35}" sibTransId="{E5BDB4AD-C248-44A6-91E0-22E28B7D2F12}"/>
    <dgm:cxn modelId="{37F3DF1A-A8D4-4BB2-B011-4960ABF9581E}" srcId="{4B67CBA3-C400-404D-9495-6DDF4B0807C1}" destId="{4415D092-6E1D-4EC5-9F9D-81BBFCC5943E}" srcOrd="0" destOrd="0" parTransId="{1D118125-7321-478C-8D51-BF665C1D1605}" sibTransId="{C4A0796E-4D37-4333-89F0-EA2EBF1B9CF7}"/>
    <dgm:cxn modelId="{09BE18F6-267C-41C2-9EAE-A1D682563309}" type="presOf" srcId="{781E5829-06EE-4A49-9E26-C5C7826E6620}" destId="{5B8A6BFC-B23C-40B8-BDF4-03FFE6454B1D}" srcOrd="0" destOrd="0" presId="urn:microsoft.com/office/officeart/2005/8/layout/hList1"/>
    <dgm:cxn modelId="{C8C36492-B165-4738-9051-CD7BD7D6571D}" srcId="{781E5829-06EE-4A49-9E26-C5C7826E6620}" destId="{4B67CBA3-C400-404D-9495-6DDF4B0807C1}" srcOrd="0" destOrd="0" parTransId="{FA6FB48C-6B92-4C21-8DAB-94BEF67E55B7}" sibTransId="{B3440557-E446-4E96-A005-C9D55BEABC4F}"/>
    <dgm:cxn modelId="{7221FAC1-9078-4B37-9871-80AAB3351D98}" srcId="{1D144DEF-6C3B-4972-8BD6-905532AFC549}" destId="{3A14C00D-0E8F-4EBB-A09B-CF20D59760A8}" srcOrd="0" destOrd="0" parTransId="{1D03018F-E132-4DE7-A17B-0C924E015FFE}" sibTransId="{FCDC25FA-105E-4847-BC57-17FD6AD67265}"/>
    <dgm:cxn modelId="{56E2FD41-75F0-43C3-9DEC-B67F03DDF27D}" type="presOf" srcId="{87E2606E-3D11-43FA-A78D-027C8B431F41}" destId="{9917812F-FC07-4EDD-86DC-DEF980F08B33}" srcOrd="0" destOrd="0" presId="urn:microsoft.com/office/officeart/2005/8/layout/hList1"/>
    <dgm:cxn modelId="{18E12D12-5F07-4472-941C-1B0CDC1B7E0F}" srcId="{87E2606E-3D11-43FA-A78D-027C8B431F41}" destId="{FC62A632-91FA-429E-9208-EEAF65E80668}" srcOrd="0" destOrd="0" parTransId="{A75434C5-C69F-4A53-B8D8-BEF2D226351F}" sibTransId="{12FAC018-0E0F-4BE3-9E7B-B1A74F6F5820}"/>
    <dgm:cxn modelId="{A5981438-7E27-48B4-987A-FFF29FD78964}" srcId="{EEB137F7-B483-404E-8AB0-D026D5A7B637}" destId="{72664012-0605-4A36-9E31-A5F1C29FB0F0}" srcOrd="0" destOrd="0" parTransId="{CAB0F018-0A0F-4120-9C8C-157668391203}" sibTransId="{2BFD6592-76BC-4989-9F62-1D9638AD905C}"/>
    <dgm:cxn modelId="{D47283F8-172C-4E4D-9798-327D6B44393D}" type="presOf" srcId="{4B67CBA3-C400-404D-9495-6DDF4B0807C1}" destId="{62B19897-2D2A-4E75-A027-C7EA925C9E70}" srcOrd="0" destOrd="0" presId="urn:microsoft.com/office/officeart/2005/8/layout/hList1"/>
    <dgm:cxn modelId="{E93D89A8-169B-47AC-BBCB-7ED9661D515A}" srcId="{746B00AF-A8FA-4E88-AD77-3EB5CFD2A13A}" destId="{1D144DEF-6C3B-4972-8BD6-905532AFC549}" srcOrd="0" destOrd="0" parTransId="{3CBCEF8E-1822-42DA-8FE6-3D77D71E2BF2}" sibTransId="{0340C6F5-D14E-429B-9C68-22D3F863C2A5}"/>
    <dgm:cxn modelId="{DA6A658D-CBC6-495B-BDB0-D13660E1F292}" type="presOf" srcId="{EEB137F7-B483-404E-8AB0-D026D5A7B637}" destId="{F8400593-6403-4B18-BD09-819747A8EAAD}" srcOrd="0" destOrd="0" presId="urn:microsoft.com/office/officeart/2005/8/layout/hList1"/>
    <dgm:cxn modelId="{E605F6F3-918F-42A2-8FA8-EAFCE3B6B1D0}" type="presOf" srcId="{C438E6A2-DB00-4176-A12D-B828826A1689}" destId="{3AB0F7AC-F87C-4DAF-B564-CA5A104591A3}" srcOrd="0" destOrd="2" presId="urn:microsoft.com/office/officeart/2005/8/layout/hList1"/>
    <dgm:cxn modelId="{5876D6E1-B5DA-4EDA-BE00-0A00244066C0}" srcId="{FC62A632-91FA-429E-9208-EEAF65E80668}" destId="{EEB137F7-B483-404E-8AB0-D026D5A7B637}" srcOrd="0" destOrd="0" parTransId="{E55C4250-F488-4BE9-86E0-1CDD6AA69374}" sibTransId="{31C1C7EE-3704-4D28-B4EA-D54A05D10C93}"/>
    <dgm:cxn modelId="{BE122C0A-BE4E-41F1-889F-96194C397900}" type="presParOf" srcId="{9917812F-FC07-4EDD-86DC-DEF980F08B33}" destId="{B2894680-7EF5-4DE9-89C5-85703A59089D}" srcOrd="0" destOrd="0" presId="urn:microsoft.com/office/officeart/2005/8/layout/hList1"/>
    <dgm:cxn modelId="{65A52F66-3699-45DC-ABFE-DB52BCA305E5}" type="presParOf" srcId="{B2894680-7EF5-4DE9-89C5-85703A59089D}" destId="{1CB73B36-0027-4E0B-B85A-6D7060DB4AC2}" srcOrd="0" destOrd="0" presId="urn:microsoft.com/office/officeart/2005/8/layout/hList1"/>
    <dgm:cxn modelId="{892F0202-D3F8-4459-917C-8B1BD1A8D2BA}" type="presParOf" srcId="{B2894680-7EF5-4DE9-89C5-85703A59089D}" destId="{F8400593-6403-4B18-BD09-819747A8EAAD}" srcOrd="1" destOrd="0" presId="urn:microsoft.com/office/officeart/2005/8/layout/hList1"/>
    <dgm:cxn modelId="{DB9893CF-0100-4BE7-80D9-5953C95A51DE}" type="presParOf" srcId="{9917812F-FC07-4EDD-86DC-DEF980F08B33}" destId="{F463F613-8C33-4A56-BD82-93C65FED8274}" srcOrd="1" destOrd="0" presId="urn:microsoft.com/office/officeart/2005/8/layout/hList1"/>
    <dgm:cxn modelId="{30661985-2885-4B0E-B66A-F6382196EA49}" type="presParOf" srcId="{9917812F-FC07-4EDD-86DC-DEF980F08B33}" destId="{501A7920-3A8F-4DA3-AFA6-0BA2B22B8AAF}" srcOrd="2" destOrd="0" presId="urn:microsoft.com/office/officeart/2005/8/layout/hList1"/>
    <dgm:cxn modelId="{B5354797-C8F3-4B81-8117-D6A4F64B472C}" type="presParOf" srcId="{501A7920-3A8F-4DA3-AFA6-0BA2B22B8AAF}" destId="{5966063B-90D7-4FD2-B369-F9F9375D0CE4}" srcOrd="0" destOrd="0" presId="urn:microsoft.com/office/officeart/2005/8/layout/hList1"/>
    <dgm:cxn modelId="{A5777F26-253E-47CA-A5E8-FE447288BFCC}" type="presParOf" srcId="{501A7920-3A8F-4DA3-AFA6-0BA2B22B8AAF}" destId="{3AB0F7AC-F87C-4DAF-B564-CA5A104591A3}" srcOrd="1" destOrd="0" presId="urn:microsoft.com/office/officeart/2005/8/layout/hList1"/>
    <dgm:cxn modelId="{FDF39AC6-C684-4E75-9029-C09A21427F0D}" type="presParOf" srcId="{9917812F-FC07-4EDD-86DC-DEF980F08B33}" destId="{FE20F4FF-67D6-466A-B18B-DC2E90E309B0}" srcOrd="3" destOrd="0" presId="urn:microsoft.com/office/officeart/2005/8/layout/hList1"/>
    <dgm:cxn modelId="{6665CF34-FF2D-48F6-BC50-FF2D7AF95770}" type="presParOf" srcId="{9917812F-FC07-4EDD-86DC-DEF980F08B33}" destId="{6A3C72F0-F3B6-4FFF-9C2E-EF6C5C981531}" srcOrd="4" destOrd="0" presId="urn:microsoft.com/office/officeart/2005/8/layout/hList1"/>
    <dgm:cxn modelId="{A43A0B71-8399-4D49-BC29-8907A1FF0B07}" type="presParOf" srcId="{6A3C72F0-F3B6-4FFF-9C2E-EF6C5C981531}" destId="{5B8A6BFC-B23C-40B8-BDF4-03FFE6454B1D}" srcOrd="0" destOrd="0" presId="urn:microsoft.com/office/officeart/2005/8/layout/hList1"/>
    <dgm:cxn modelId="{24BE916A-FB00-41E8-ADA6-B22D9F4E8632}" type="presParOf" srcId="{6A3C72F0-F3B6-4FFF-9C2E-EF6C5C981531}" destId="{62B19897-2D2A-4E75-A027-C7EA925C9E7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376AD9-3E09-4E33-A67E-A8DBF0B29899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22EAF-7290-49F6-81B6-9F6B0C5A0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73364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5B7C0-F3D8-4D9B-8EEF-C0B492CFA3B9}" type="datetimeFigureOut">
              <a:rPr lang="ru-RU" smtClean="0"/>
              <a:t>09.09.2021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3E1F5D-2E79-473C-8FF5-212DAED78B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4993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201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3272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ru-RU" dirty="0"/>
              <a:t>http://www.itech.am/knowledge-base/6-all-about-video-cards/35-videocards-characteristics.html</a:t>
            </a:r>
            <a:endParaRPr lang="ru-RU" altLang="ru-RU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ru-RU" dirty="0"/>
              <a:t>https://gamedev.ru/code/terms/FillRate</a:t>
            </a:r>
            <a:endParaRPr lang="ru-RU" alt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2060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https://3dnews.ru/1021405/obzor-videokarti-nvidia-geforce-rtx-3090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7699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10662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523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Драйвера</a:t>
            </a:r>
            <a:r>
              <a:rPr lang="ru-RU" baseline="0" dirty="0"/>
              <a:t> к устройству =</a:t>
            </a:r>
            <a:r>
              <a:rPr lang="en-US" baseline="0" dirty="0"/>
              <a:t>&gt; </a:t>
            </a:r>
            <a:r>
              <a:rPr lang="ru-RU" baseline="0" dirty="0"/>
              <a:t>описания взаимодействия реализовывалось в программе</a:t>
            </a:r>
            <a:endParaRPr lang="ru-RU" dirty="0"/>
          </a:p>
          <a:p>
            <a:r>
              <a:rPr lang="en-US" dirty="0"/>
              <a:t>OpenGL –</a:t>
            </a:r>
            <a:r>
              <a:rPr lang="ru-RU" dirty="0"/>
              <a:t> спецификация, описывающая возможность взаимодействия с оборудованием независимо от языка программирования</a:t>
            </a:r>
            <a:endParaRPr lang="en-US" dirty="0"/>
          </a:p>
          <a:p>
            <a:r>
              <a:rPr lang="en-US" dirty="0"/>
              <a:t>Linux,</a:t>
            </a:r>
            <a:r>
              <a:rPr lang="en-US" baseline="0" dirty="0"/>
              <a:t> Android and etc.</a:t>
            </a:r>
            <a:endParaRPr lang="ru-RU" dirty="0"/>
          </a:p>
          <a:p>
            <a:r>
              <a:rPr lang="ru-RU" dirty="0"/>
              <a:t>Последняя</a:t>
            </a:r>
            <a:r>
              <a:rPr lang="ru-RU" baseline="0" dirty="0"/>
              <a:t> версия 4.6  2017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0591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ru-RU" dirty="0"/>
              <a:t>https://ru.wikipedia.org/wiki/%D0%98%D0%B3%D1%80%D0%BE%D0%B2%D0%BE%D0%B9_%D0%B4%D0%B2%D0%B8%D0%B6%D0%BE%D0%BA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977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0790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ru-RU" dirty="0"/>
              <a:t>http://steps3d.narod.ru/tutorials/geometry-shader-tutorial.html</a:t>
            </a:r>
          </a:p>
          <a:p>
            <a:r>
              <a:rPr lang="en-US" altLang="ru-RU" dirty="0"/>
              <a:t>http://www.songho.ca/opengl/gl_pipeline.html</a:t>
            </a:r>
            <a:endParaRPr lang="ru-RU" altLang="ru-RU" dirty="0"/>
          </a:p>
          <a:p>
            <a:r>
              <a:rPr lang="en-US" altLang="ru-RU" dirty="0"/>
              <a:t>https://ru.wikipedia.org/wiki/OpenGL</a:t>
            </a:r>
            <a:endParaRPr lang="ru-RU" alt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63071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ru-RU" dirty="0"/>
              <a:t>https://www.khronos.org/registry/OpenGL/specs/gl/glspec46.core.pdf</a:t>
            </a:r>
            <a:endParaRPr lang="ru-RU" altLang="ru-RU" dirty="0"/>
          </a:p>
          <a:p>
            <a:r>
              <a:rPr lang="en-US" altLang="ru-RU" dirty="0"/>
              <a:t>https://www.lighthouse3d.com/tutorials/glsl-tutorial/pipeline33/</a:t>
            </a:r>
            <a:endParaRPr lang="ru-RU" altLang="ru-RU" dirty="0"/>
          </a:p>
          <a:p>
            <a:r>
              <a:rPr lang="en-US" altLang="ru-RU" dirty="0"/>
              <a:t>https://www.khronos.org/opengl/wiki/Rendering_Pipeline_Overview</a:t>
            </a:r>
            <a:endParaRPr lang="ru-RU" altLang="ru-RU" dirty="0"/>
          </a:p>
          <a:p>
            <a:r>
              <a:rPr lang="en-US" altLang="ru-RU" dirty="0"/>
              <a:t>https://www.khronos.org/opengl/wiki/Fragment</a:t>
            </a:r>
            <a:endParaRPr lang="ru-RU" alt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4210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2403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ru-RU"/>
              <a:t>https</a:t>
            </a:r>
            <a:r>
              <a:rPr lang="en-US" altLang="ru-RU" dirty="0"/>
              <a:t>://www.khronos.org/registry/OpenGL/specs/gl/glspec46.core.pdf</a:t>
            </a:r>
            <a:endParaRPr lang="ru-RU" alt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15586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ru-RU" dirty="0"/>
              <a:t>http://www.gamedev.ru/code/articles/HLSL</a:t>
            </a:r>
            <a:endParaRPr lang="ru-RU" alt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70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1388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ru-RU" dirty="0"/>
              <a:t>http://www.3dnews.ru/933033</a:t>
            </a:r>
            <a:endParaRPr lang="ru-RU" altLang="ru-RU" dirty="0"/>
          </a:p>
          <a:p>
            <a:r>
              <a:rPr lang="en-US" altLang="ru-RU" dirty="0"/>
              <a:t>http://www.thg.ru/graphic/graphic_card_faq_ii/print.html</a:t>
            </a:r>
            <a:endParaRPr lang="ru-RU" altLang="ru-RU" dirty="0"/>
          </a:p>
          <a:p>
            <a:r>
              <a:rPr lang="en-US" altLang="ru-RU" dirty="0"/>
              <a:t>http://www.itech.am/knowledge-base/6-all-about-video-cards/35-videocards-characteristics.html</a:t>
            </a:r>
          </a:p>
          <a:p>
            <a:r>
              <a:rPr lang="en-US" altLang="ru-RU" dirty="0"/>
              <a:t>Digital Equipment Corporation Programing Data</a:t>
            </a:r>
            <a:r>
              <a:rPr lang="en-US" altLang="ru-RU" baseline="0" dirty="0"/>
              <a:t> Processor</a:t>
            </a:r>
            <a:endParaRPr lang="en-US" altLang="ru-RU" dirty="0"/>
          </a:p>
          <a:p>
            <a:endParaRPr lang="ru-RU" alt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0453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Большая Электронная Счетная</a:t>
            </a:r>
            <a:r>
              <a:rPr lang="ru-RU" baseline="0" dirty="0"/>
              <a:t> Машина</a:t>
            </a:r>
          </a:p>
          <a:p>
            <a:r>
              <a:rPr lang="ru-RU" baseline="0" dirty="0"/>
              <a:t>4 версия: 20</a:t>
            </a:r>
            <a:r>
              <a:rPr lang="en-US" baseline="0" dirty="0"/>
              <a:t> 000</a:t>
            </a:r>
            <a:r>
              <a:rPr lang="ru-RU" baseline="0" dirty="0"/>
              <a:t> </a:t>
            </a:r>
            <a:r>
              <a:rPr lang="en-US" baseline="0" dirty="0"/>
              <a:t>flops </a:t>
            </a:r>
            <a:r>
              <a:rPr lang="ru-RU" baseline="0" dirty="0"/>
              <a:t>ОЗУ 8К слов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41086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9056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Вычислительный узел</a:t>
            </a:r>
            <a:r>
              <a:rPr lang="en-US" dirty="0"/>
              <a:t> Integrated</a:t>
            </a:r>
            <a:r>
              <a:rPr lang="en-US" baseline="0" dirty="0"/>
              <a:t> Raster Imaging System</a:t>
            </a:r>
            <a:r>
              <a:rPr lang="ru-RU" baseline="0" dirty="0"/>
              <a:t> 1000</a:t>
            </a:r>
            <a:r>
              <a:rPr lang="en-US" baseline="0" dirty="0"/>
              <a:t> – </a:t>
            </a:r>
            <a:r>
              <a:rPr lang="ru-RU" baseline="0" dirty="0"/>
              <a:t>для отрисовки графики </a:t>
            </a:r>
          </a:p>
          <a:p>
            <a:r>
              <a:rPr lang="ru-RU" baseline="0" dirty="0"/>
              <a:t>Частота процессора 8 МГц </a:t>
            </a:r>
          </a:p>
          <a:p>
            <a:r>
              <a:rPr lang="ru-RU" baseline="0" dirty="0"/>
              <a:t>868 КБ ОЗУ</a:t>
            </a:r>
          </a:p>
          <a:p>
            <a:r>
              <a:rPr lang="ru-RU" baseline="0" dirty="0"/>
              <a:t>Рабочая станция</a:t>
            </a:r>
            <a:endParaRPr lang="en-US" baseline="0" dirty="0"/>
          </a:p>
          <a:p>
            <a:r>
              <a:rPr lang="en-US" baseline="0" dirty="0"/>
              <a:t>IRIS 2000 - 3000 </a:t>
            </a:r>
            <a:endParaRPr lang="ru-RU" baseline="0" dirty="0"/>
          </a:p>
          <a:p>
            <a:r>
              <a:rPr lang="ru-RU" baseline="0" dirty="0"/>
              <a:t>Парк юрского периода</a:t>
            </a:r>
          </a:p>
          <a:p>
            <a:r>
              <a:rPr lang="en-US" baseline="0" dirty="0"/>
              <a:t>Iris GL =&gt; Open GL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564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8581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E1F5D-2E79-473C-8FF5-212DAED78B84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7128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155553" y="-2100"/>
            <a:ext cx="11884047" cy="2887681"/>
          </a:xfrm>
          <a:prstGeom prst="rect">
            <a:avLst/>
          </a:prstGeom>
          <a:solidFill>
            <a:srgbClr val="0066AE"/>
          </a:solidFill>
          <a:ln>
            <a:solidFill>
              <a:srgbClr val="2776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183155" y="2705101"/>
            <a:ext cx="4072816" cy="4143374"/>
          </a:xfrm>
          <a:prstGeom prst="rect">
            <a:avLst/>
          </a:prstGeom>
          <a:solidFill>
            <a:srgbClr val="0066AE"/>
          </a:solidFill>
          <a:ln w="25400">
            <a:solidFill>
              <a:srgbClr val="2776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Rectangle 5"/>
          <p:cNvSpPr>
            <a:spLocks noChangeArrowheads="1"/>
          </p:cNvSpPr>
          <p:nvPr userDrawn="1"/>
        </p:nvSpPr>
        <p:spPr bwMode="auto">
          <a:xfrm>
            <a:off x="342899" y="2830038"/>
            <a:ext cx="3743323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/>
            <a:r>
              <a:rPr lang="ru-RU" sz="3600" i="1" dirty="0">
                <a:solidFill>
                  <a:srgbClr val="FFFF00"/>
                </a:solidFill>
              </a:rPr>
              <a:t>автор</a:t>
            </a:r>
          </a:p>
          <a:p>
            <a:pPr algn="r"/>
            <a:r>
              <a:rPr lang="ru-RU" sz="3600" b="1" dirty="0">
                <a:solidFill>
                  <a:schemeClr val="bg1"/>
                </a:solidFill>
              </a:rPr>
              <a:t>Быковских Д.А.</a:t>
            </a:r>
          </a:p>
          <a:p>
            <a:pPr algn="r"/>
            <a:endParaRPr lang="ru-RU" sz="3600" b="1" dirty="0">
              <a:solidFill>
                <a:schemeClr val="bg1"/>
              </a:solidFill>
            </a:endParaRPr>
          </a:p>
          <a:p>
            <a:pPr lvl="0" algn="r"/>
            <a:r>
              <a:rPr lang="ru-RU" sz="3600" i="1" dirty="0">
                <a:solidFill>
                  <a:srgbClr val="FFFF00"/>
                </a:solidFill>
              </a:rPr>
              <a:t>научный</a:t>
            </a:r>
          </a:p>
          <a:p>
            <a:pPr lvl="0" algn="r"/>
            <a:r>
              <a:rPr lang="ru-RU" sz="3600" i="1" dirty="0">
                <a:solidFill>
                  <a:srgbClr val="FFFF00"/>
                </a:solidFill>
              </a:rPr>
              <a:t>руководитель</a:t>
            </a:r>
          </a:p>
          <a:p>
            <a:pPr lvl="0" algn="r"/>
            <a:r>
              <a:rPr lang="ru-RU" sz="3600" b="1" dirty="0">
                <a:solidFill>
                  <a:schemeClr val="bg1"/>
                </a:solidFill>
                <a:latin typeface="+mn-lt"/>
              </a:rPr>
              <a:t>д. ф.-м. н., проф.,</a:t>
            </a:r>
          </a:p>
          <a:p>
            <a:pPr lvl="0" algn="r"/>
            <a:r>
              <a:rPr lang="ru-RU" sz="3600" b="1" dirty="0">
                <a:solidFill>
                  <a:schemeClr val="bg1"/>
                </a:solidFill>
                <a:latin typeface="+mn-lt"/>
              </a:rPr>
              <a:t>Галкин В.А.</a:t>
            </a:r>
          </a:p>
        </p:txBody>
      </p:sp>
      <p:sp>
        <p:nvSpPr>
          <p:cNvPr id="10" name="Rectangle 5"/>
          <p:cNvSpPr>
            <a:spLocks noChangeArrowheads="1"/>
          </p:cNvSpPr>
          <p:nvPr userDrawn="1"/>
        </p:nvSpPr>
        <p:spPr bwMode="auto">
          <a:xfrm>
            <a:off x="1861629" y="208"/>
            <a:ext cx="718716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ru-RU" sz="3600" b="1" dirty="0">
                <a:solidFill>
                  <a:schemeClr val="bg1"/>
                </a:solidFill>
              </a:rPr>
              <a:t>БУ ВО ХМАО-Югры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“</a:t>
            </a:r>
            <a:r>
              <a:rPr lang="ru-RU" sz="3600" b="1" dirty="0" err="1">
                <a:solidFill>
                  <a:schemeClr val="bg1"/>
                </a:solidFill>
              </a:rPr>
              <a:t>Сургутский</a:t>
            </a:r>
            <a:r>
              <a:rPr lang="ru-RU" sz="3600" b="1" dirty="0">
                <a:solidFill>
                  <a:schemeClr val="bg1"/>
                </a:solidFill>
              </a:rPr>
              <a:t> государственный</a:t>
            </a:r>
            <a:endParaRPr lang="en-US" sz="3600" b="1" dirty="0">
              <a:solidFill>
                <a:schemeClr val="bg1"/>
              </a:solidFill>
            </a:endParaRPr>
          </a:p>
          <a:p>
            <a:pPr algn="ctr"/>
            <a:r>
              <a:rPr lang="ru-RU" sz="3600" b="1" dirty="0">
                <a:solidFill>
                  <a:schemeClr val="bg1"/>
                </a:solidFill>
              </a:rPr>
              <a:t>университет</a:t>
            </a:r>
            <a:r>
              <a:rPr lang="en-US" sz="3600" b="1" dirty="0">
                <a:solidFill>
                  <a:schemeClr val="bg1"/>
                </a:solidFill>
              </a:rPr>
              <a:t>”</a:t>
            </a:r>
            <a:endParaRPr lang="ru-RU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11" name="Объект 10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567262354"/>
              </p:ext>
            </p:extLst>
          </p:nvPr>
        </p:nvGraphicFramePr>
        <p:xfrm>
          <a:off x="332938" y="134211"/>
          <a:ext cx="1525170" cy="1524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CorelDRAW" r:id="rId3" imgW="762585" imgH="762210" progId="CorelDraw.Graphic.15">
                  <p:embed/>
                </p:oleObj>
              </mc:Choice>
              <mc:Fallback>
                <p:oleObj name="CorelDRAW" r:id="rId3" imgW="762585" imgH="762210" progId="CorelDraw.Graphic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2938" y="134211"/>
                        <a:ext cx="1525170" cy="1524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2408" y="-3501"/>
            <a:ext cx="3529591" cy="1325883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92200" y="1758238"/>
            <a:ext cx="3529591" cy="1325883"/>
          </a:xfrm>
          <a:prstGeom prst="rect">
            <a:avLst/>
          </a:prstGeom>
        </p:spPr>
      </p:pic>
      <p:sp>
        <p:nvSpPr>
          <p:cNvPr id="14" name="Прямоугольник 13"/>
          <p:cNvSpPr/>
          <p:nvPr userDrawn="1"/>
        </p:nvSpPr>
        <p:spPr>
          <a:xfrm>
            <a:off x="4269836" y="1990725"/>
            <a:ext cx="7756028" cy="4857750"/>
          </a:xfrm>
          <a:prstGeom prst="rect">
            <a:avLst/>
          </a:prstGeom>
          <a:solidFill>
            <a:srgbClr val="0066AE"/>
          </a:solidFill>
          <a:ln w="25400">
            <a:solidFill>
              <a:srgbClr val="2776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12012000" y="-2100"/>
            <a:ext cx="180000" cy="6858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 userDrawn="1"/>
        </p:nvSpPr>
        <p:spPr>
          <a:xfrm>
            <a:off x="3154" y="-700"/>
            <a:ext cx="180000" cy="6858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Заголовок 2"/>
          <p:cNvSpPr txBox="1">
            <a:spLocks/>
          </p:cNvSpPr>
          <p:nvPr userDrawn="1"/>
        </p:nvSpPr>
        <p:spPr>
          <a:xfrm>
            <a:off x="6283260" y="2333625"/>
            <a:ext cx="7746984" cy="4522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i="1" dirty="0">
                <a:solidFill>
                  <a:srgbClr val="FFFF00"/>
                </a:solidFill>
                <a:latin typeface="+mn-lt"/>
              </a:rPr>
              <a:t>тема доклада</a:t>
            </a:r>
            <a:r>
              <a:rPr lang="ru-RU" sz="5400" dirty="0">
                <a:latin typeface="+mn-lt"/>
              </a:rPr>
              <a:t/>
            </a:r>
            <a:br>
              <a:rPr lang="ru-RU" sz="5400" dirty="0">
                <a:latin typeface="+mn-lt"/>
              </a:rPr>
            </a:br>
            <a:r>
              <a:rPr lang="ru-RU" sz="5400" b="1" dirty="0">
                <a:solidFill>
                  <a:schemeClr val="bg1"/>
                </a:solidFill>
                <a:latin typeface="+mn-lt"/>
              </a:rPr>
              <a:t>О вычислительном</a:t>
            </a:r>
            <a:br>
              <a:rPr lang="ru-RU" sz="5400" b="1" dirty="0">
                <a:solidFill>
                  <a:schemeClr val="bg1"/>
                </a:solidFill>
                <a:latin typeface="+mn-lt"/>
              </a:rPr>
            </a:br>
            <a:r>
              <a:rPr lang="ru-RU" sz="5400" b="1" dirty="0">
                <a:solidFill>
                  <a:schemeClr val="bg1"/>
                </a:solidFill>
                <a:latin typeface="+mn-lt"/>
              </a:rPr>
              <a:t>тесте для одной модели</a:t>
            </a:r>
            <a:br>
              <a:rPr lang="ru-RU" sz="5400" b="1" dirty="0">
                <a:solidFill>
                  <a:schemeClr val="bg1"/>
                </a:solidFill>
                <a:latin typeface="+mn-lt"/>
              </a:rPr>
            </a:br>
            <a:r>
              <a:rPr lang="ru-RU" sz="5400" b="1" dirty="0" err="1">
                <a:solidFill>
                  <a:schemeClr val="bg1"/>
                </a:solidFill>
                <a:latin typeface="+mn-lt"/>
              </a:rPr>
              <a:t>бесстолкновительного</a:t>
            </a:r>
            <a:r>
              <a:rPr lang="ru-RU" sz="5400" b="1" dirty="0">
                <a:solidFill>
                  <a:schemeClr val="bg1"/>
                </a:solidFill>
                <a:latin typeface="+mn-lt"/>
              </a:rPr>
              <a:t/>
            </a:r>
            <a:br>
              <a:rPr lang="ru-RU" sz="5400" b="1" dirty="0">
                <a:solidFill>
                  <a:schemeClr val="bg1"/>
                </a:solidFill>
                <a:latin typeface="+mn-lt"/>
              </a:rPr>
            </a:br>
            <a:r>
              <a:rPr lang="ru-RU" sz="5400" b="1" dirty="0">
                <a:solidFill>
                  <a:schemeClr val="bg1"/>
                </a:solidFill>
                <a:latin typeface="+mn-lt"/>
              </a:rPr>
              <a:t>идеального газа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4265015" y="1974619"/>
            <a:ext cx="7746984" cy="4873856"/>
          </a:xfrm>
        </p:spPr>
        <p:txBody>
          <a:bodyPr anchor="b"/>
          <a:lstStyle>
            <a:lvl1pPr algn="ctr">
              <a:defRPr lang="ru-RU" sz="6000" b="0" dirty="0">
                <a:solidFill>
                  <a:schemeClr val="bg1"/>
                </a:solidFill>
              </a:defRPr>
            </a:lvl1pPr>
          </a:lstStyle>
          <a:p>
            <a:pPr algn="ctr"/>
            <a:r>
              <a:rPr lang="ru-RU" sz="5400" i="1" dirty="0">
                <a:solidFill>
                  <a:srgbClr val="FFFF00"/>
                </a:solidFill>
                <a:latin typeface="+mn-lt"/>
              </a:rPr>
              <a:t>тема доклада</a:t>
            </a:r>
            <a:r>
              <a:rPr lang="ru-RU" sz="5400" dirty="0">
                <a:latin typeface="+mn-lt"/>
              </a:rPr>
              <a:t/>
            </a:r>
            <a:br>
              <a:rPr lang="ru-RU" sz="5400" dirty="0">
                <a:latin typeface="+mn-lt"/>
              </a:rPr>
            </a:br>
            <a:r>
              <a:rPr lang="ru-RU" sz="5400" b="1" dirty="0">
                <a:solidFill>
                  <a:schemeClr val="bg1"/>
                </a:solidFill>
                <a:latin typeface="+mn-lt"/>
              </a:rPr>
              <a:t>О вычислительном</a:t>
            </a:r>
            <a:br>
              <a:rPr lang="ru-RU" sz="5400" b="1" dirty="0">
                <a:solidFill>
                  <a:schemeClr val="bg1"/>
                </a:solidFill>
                <a:latin typeface="+mn-lt"/>
              </a:rPr>
            </a:br>
            <a:r>
              <a:rPr lang="ru-RU" sz="5400" b="1" dirty="0">
                <a:solidFill>
                  <a:schemeClr val="bg1"/>
                </a:solidFill>
                <a:latin typeface="+mn-lt"/>
              </a:rPr>
              <a:t>тесте для одной модели</a:t>
            </a:r>
            <a:br>
              <a:rPr lang="ru-RU" sz="5400" b="1" dirty="0">
                <a:solidFill>
                  <a:schemeClr val="bg1"/>
                </a:solidFill>
                <a:latin typeface="+mn-lt"/>
              </a:rPr>
            </a:br>
            <a:r>
              <a:rPr lang="ru-RU" sz="5400" b="1" dirty="0" err="1">
                <a:solidFill>
                  <a:schemeClr val="bg1"/>
                </a:solidFill>
                <a:latin typeface="+mn-lt"/>
              </a:rPr>
              <a:t>бесстолкновительного</a:t>
            </a:r>
            <a:r>
              <a:rPr lang="ru-RU" sz="5400" b="1" dirty="0">
                <a:solidFill>
                  <a:schemeClr val="bg1"/>
                </a:solidFill>
                <a:latin typeface="+mn-lt"/>
              </a:rPr>
              <a:t/>
            </a:r>
            <a:br>
              <a:rPr lang="ru-RU" sz="5400" b="1" dirty="0">
                <a:solidFill>
                  <a:schemeClr val="bg1"/>
                </a:solidFill>
                <a:latin typeface="+mn-lt"/>
              </a:rPr>
            </a:br>
            <a:r>
              <a:rPr lang="ru-RU" sz="5400" b="1" dirty="0">
                <a:solidFill>
                  <a:schemeClr val="bg1"/>
                </a:solidFill>
                <a:latin typeface="+mn-lt"/>
              </a:rPr>
              <a:t>идеального газа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43598-E522-4572-8B09-516188420D87}" type="datetime1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979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B99B4-0E7C-4487-B8FD-8BA258DB1AFC}" type="datetime1">
              <a:rPr lang="ru-RU" smtClean="0"/>
              <a:t>09.09.2021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4168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D3B3-9D33-4126-B653-9982AECBE965}" type="datetime1">
              <a:rPr lang="ru-RU" smtClean="0"/>
              <a:t>09.09.2021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6322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CC63-056D-4853-8A4F-BA7E2FD6DD36}" type="datetime1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2384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25666-8454-4AC4-8003-3328F2F72C6B}" type="datetime1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4704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3D725-5F18-469C-B823-3D778409D758}" type="datetime1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8271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сновн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0" y="195272"/>
            <a:ext cx="12192000" cy="1193197"/>
          </a:xfrm>
          <a:prstGeom prst="rect">
            <a:avLst/>
          </a:prstGeom>
          <a:solidFill>
            <a:srgbClr val="033675"/>
          </a:solidFill>
          <a:ln w="25400">
            <a:solidFill>
              <a:srgbClr val="5BA12D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0" y="-206"/>
            <a:ext cx="12192000" cy="180000"/>
          </a:xfrm>
          <a:prstGeom prst="rect">
            <a:avLst/>
          </a:prstGeom>
          <a:solidFill>
            <a:srgbClr val="5BA12D"/>
          </a:solidFill>
          <a:ln w="25400">
            <a:solidFill>
              <a:srgbClr val="5BA1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760" y="445294"/>
            <a:ext cx="3529591" cy="1325883"/>
          </a:xfrm>
          <a:prstGeom prst="rect">
            <a:avLst/>
          </a:prstGeom>
        </p:spPr>
      </p:pic>
      <p:sp>
        <p:nvSpPr>
          <p:cNvPr id="12" name="Прямоугольник 11"/>
          <p:cNvSpPr/>
          <p:nvPr userDrawn="1"/>
        </p:nvSpPr>
        <p:spPr>
          <a:xfrm>
            <a:off x="0" y="6312102"/>
            <a:ext cx="12192000" cy="540000"/>
          </a:xfrm>
          <a:prstGeom prst="rect">
            <a:avLst/>
          </a:prstGeom>
          <a:solidFill>
            <a:srgbClr val="033675"/>
          </a:solidFill>
          <a:ln w="25400">
            <a:solidFill>
              <a:srgbClr val="5BA12D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115" y="6102832"/>
            <a:ext cx="1764796" cy="662942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206278"/>
            <a:ext cx="8652883" cy="1182191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effectLst>
                  <a:reflection blurRad="127000" stA="50000" endPos="60000" dir="5400000" sy="-100000" algn="bl" rotWithShape="0"/>
                </a:effectLst>
                <a:latin typeface="+mn-lt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1808093" y="6399538"/>
            <a:ext cx="2743200" cy="365125"/>
          </a:xfrm>
        </p:spPr>
        <p:txBody>
          <a:bodyPr/>
          <a:lstStyle/>
          <a:p>
            <a:fld id="{F1B47726-BEF7-4046-B453-D3D3E8CE247C}" type="datetime1">
              <a:rPr lang="ru-RU" smtClean="0"/>
              <a:t>09.09.2021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66509" y="6399539"/>
            <a:ext cx="4114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0979727" y="6399539"/>
            <a:ext cx="865910" cy="365125"/>
          </a:xfrm>
        </p:spPr>
        <p:txBody>
          <a:bodyPr/>
          <a:lstStyle>
            <a:lvl1pPr>
              <a:defRPr sz="2400"/>
            </a:lvl1pPr>
          </a:lstStyle>
          <a:p>
            <a:fld id="{B4B687E3-A909-4587-8F32-F56F709795C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Объект 2"/>
          <p:cNvSpPr>
            <a:spLocks noGrp="1"/>
          </p:cNvSpPr>
          <p:nvPr>
            <p:ph idx="1"/>
          </p:nvPr>
        </p:nvSpPr>
        <p:spPr>
          <a:xfrm>
            <a:off x="7794" y="1396132"/>
            <a:ext cx="5381625" cy="4351338"/>
          </a:xfrm>
        </p:spPr>
        <p:txBody>
          <a:bodyPr/>
          <a:lstStyle>
            <a:lvl1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800" b="1" i="0" u="none" strike="noStrike" cap="none" normalizeH="0" baseline="0" dirty="0">
                <a:ln>
                  <a:noFill/>
                </a:ln>
                <a:solidFill>
                  <a:srgbClr val="004B7E"/>
                </a:solidFill>
                <a:effectLst/>
                <a:latin typeface="+mn-lt"/>
              </a:rPr>
              <a:t>Образец текста</a:t>
            </a:r>
            <a:endParaRPr kumimoji="0" lang="ru-RU" sz="2800" b="1" i="0" u="none" strike="noStrike" cap="none" normalizeH="0" baseline="0" dirty="0">
              <a:ln>
                <a:noFill/>
              </a:ln>
              <a:solidFill>
                <a:srgbClr val="004B7E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28321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Основн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0" y="195272"/>
            <a:ext cx="12192000" cy="1193197"/>
          </a:xfrm>
          <a:prstGeom prst="rect">
            <a:avLst/>
          </a:prstGeom>
          <a:solidFill>
            <a:srgbClr val="0066AE"/>
          </a:solidFill>
          <a:ln w="25400">
            <a:solidFill>
              <a:srgbClr val="FFFF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5"/>
          <p:cNvSpPr>
            <a:spLocks noChangeArrowheads="1"/>
          </p:cNvSpPr>
          <p:nvPr userDrawn="1"/>
        </p:nvSpPr>
        <p:spPr bwMode="auto">
          <a:xfrm>
            <a:off x="0" y="1399475"/>
            <a:ext cx="256557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800" b="1" i="0" u="none" strike="noStrike" cap="none" normalizeH="0" baseline="0" dirty="0">
                <a:ln>
                  <a:noFill/>
                </a:ln>
                <a:solidFill>
                  <a:srgbClr val="004B7E"/>
                </a:solidFill>
                <a:effectLst/>
                <a:latin typeface="+mn-lt"/>
              </a:rPr>
              <a:t>Образец текста</a:t>
            </a:r>
            <a:endParaRPr kumimoji="0" lang="ru-RU" sz="2800" b="1" i="0" u="none" strike="noStrike" cap="none" normalizeH="0" baseline="0" dirty="0">
              <a:ln>
                <a:noFill/>
              </a:ln>
              <a:solidFill>
                <a:srgbClr val="004B7E"/>
              </a:solidFill>
              <a:effectLst/>
            </a:endParaRP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0" y="-206"/>
            <a:ext cx="12192000" cy="18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884" y="445294"/>
            <a:ext cx="3529591" cy="1325883"/>
          </a:xfrm>
          <a:prstGeom prst="rect">
            <a:avLst/>
          </a:prstGeom>
        </p:spPr>
      </p:pic>
      <p:sp>
        <p:nvSpPr>
          <p:cNvPr id="12" name="Прямоугольник 11"/>
          <p:cNvSpPr/>
          <p:nvPr userDrawn="1"/>
        </p:nvSpPr>
        <p:spPr>
          <a:xfrm>
            <a:off x="0" y="6312102"/>
            <a:ext cx="12192000" cy="540000"/>
          </a:xfrm>
          <a:prstGeom prst="rect">
            <a:avLst/>
          </a:prstGeom>
          <a:solidFill>
            <a:srgbClr val="0066AE"/>
          </a:solidFill>
          <a:ln w="25400">
            <a:solidFill>
              <a:srgbClr val="FFFF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772" y="6102832"/>
            <a:ext cx="1764796" cy="662942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206278"/>
            <a:ext cx="8652883" cy="1182191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effectLst>
                  <a:reflection blurRad="127000" stA="50000" endPos="60000" dir="5400000" sy="-100000" algn="bl" rotWithShape="0"/>
                </a:effectLst>
                <a:latin typeface="+mn-lt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1808093" y="6399538"/>
            <a:ext cx="2743200" cy="365125"/>
          </a:xfrm>
        </p:spPr>
        <p:txBody>
          <a:bodyPr/>
          <a:lstStyle/>
          <a:p>
            <a:fld id="{F1B47726-BEF7-4046-B453-D3D3E8CE247C}" type="datetime1">
              <a:rPr lang="ru-RU" smtClean="0"/>
              <a:t>09.09.2021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66509" y="6399539"/>
            <a:ext cx="4114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0979727" y="6399539"/>
            <a:ext cx="865910" cy="365125"/>
          </a:xfrm>
        </p:spPr>
        <p:txBody>
          <a:bodyPr/>
          <a:lstStyle>
            <a:lvl1pPr>
              <a:defRPr sz="2400"/>
            </a:lvl1pPr>
          </a:lstStyle>
          <a:p>
            <a:fld id="{B4B687E3-A909-4587-8F32-F56F709795C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9036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8D327-C09B-4ECD-B6CB-992AB4A3C688}" type="datetime1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4812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CEE49-5C0F-495A-9B95-B89C20F35868}" type="datetime1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6546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FDE75-AE0D-4725-844C-A98588F5487E}" type="datetime1">
              <a:rPr lang="ru-RU" smtClean="0"/>
              <a:t>09.09.2021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1111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A9664-FCD5-4192-888A-53695AE545B8}" type="datetime1">
              <a:rPr lang="ru-RU" smtClean="0"/>
              <a:t>09.09.2021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9611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EDA53-8284-4EB2-BC35-7091D6B57246}" type="datetime1">
              <a:rPr lang="ru-RU" smtClean="0"/>
              <a:t>09.09.2021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161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D00C6-31CD-4284-AFDE-BF0ECD0F5DB6}" type="datetime1">
              <a:rPr lang="ru-RU" smtClean="0"/>
              <a:t>09.09.2021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b="1">
                <a:solidFill>
                  <a:schemeClr val="bg1"/>
                </a:solidFill>
              </a:defRPr>
            </a:lvl1pPr>
          </a:lstStyle>
          <a:p>
            <a:fld id="{B4B687E3-A909-4587-8F32-F56F709795C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06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02" r:id="rId3"/>
    <p:sldLayoutId id="2147483709" r:id="rId4"/>
    <p:sldLayoutId id="2147483698" r:id="rId5"/>
    <p:sldLayoutId id="2147483699" r:id="rId6"/>
    <p:sldLayoutId id="2147483700" r:id="rId7"/>
    <p:sldLayoutId id="2147483701" r:id="rId8"/>
    <p:sldLayoutId id="2147483703" r:id="rId9"/>
    <p:sldLayoutId id="2147483704" r:id="rId10"/>
    <p:sldLayoutId id="2147483705" r:id="rId11"/>
    <p:sldLayoutId id="2147483706" r:id="rId12"/>
    <p:sldLayoutId id="2147483707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png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EAB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" y="-2100"/>
            <a:ext cx="12192000" cy="2887681"/>
          </a:xfrm>
          <a:prstGeom prst="rect">
            <a:avLst/>
          </a:prstGeom>
          <a:gradFill>
            <a:gsLst>
              <a:gs pos="0">
                <a:srgbClr val="033675"/>
              </a:gs>
              <a:gs pos="64000">
                <a:schemeClr val="accent1">
                  <a:lumMod val="45000"/>
                  <a:lumOff val="55000"/>
                </a:schemeClr>
              </a:gs>
              <a:gs pos="67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5400">
            <a:solidFill>
              <a:srgbClr val="5BA1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/>
          <p:cNvSpPr/>
          <p:nvPr/>
        </p:nvSpPr>
        <p:spPr>
          <a:xfrm>
            <a:off x="-1" y="2705101"/>
            <a:ext cx="4255971" cy="4143374"/>
          </a:xfrm>
          <a:prstGeom prst="rect">
            <a:avLst/>
          </a:prstGeom>
          <a:solidFill>
            <a:srgbClr val="033675"/>
          </a:solidFill>
          <a:ln w="25400">
            <a:solidFill>
              <a:srgbClr val="5BA1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Rectangle 5"/>
          <p:cNvSpPr>
            <a:spLocks noChangeArrowheads="1"/>
          </p:cNvSpPr>
          <p:nvPr/>
        </p:nvSpPr>
        <p:spPr bwMode="auto">
          <a:xfrm>
            <a:off x="134112" y="2759004"/>
            <a:ext cx="3942149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r"/>
            <a:r>
              <a:rPr lang="ru-RU" sz="3600" i="1" dirty="0">
                <a:solidFill>
                  <a:srgbClr val="FFFF00"/>
                </a:solidFill>
              </a:rPr>
              <a:t>кафедра</a:t>
            </a:r>
          </a:p>
          <a:p>
            <a:pPr lvl="0" algn="r"/>
            <a:r>
              <a:rPr lang="ru-RU" sz="3600" b="1" dirty="0">
                <a:solidFill>
                  <a:schemeClr val="bg1"/>
                </a:solidFill>
              </a:rPr>
              <a:t>ПМ</a:t>
            </a:r>
            <a:endParaRPr lang="ru-RU" sz="3600" i="1" dirty="0">
              <a:solidFill>
                <a:srgbClr val="FFFF00"/>
              </a:solidFill>
            </a:endParaRPr>
          </a:p>
          <a:p>
            <a:pPr lvl="0" algn="r"/>
            <a:r>
              <a:rPr lang="ru-RU" sz="3600" i="1" dirty="0">
                <a:solidFill>
                  <a:srgbClr val="FFFF00"/>
                </a:solidFill>
              </a:rPr>
              <a:t>дисциплина</a:t>
            </a:r>
          </a:p>
          <a:p>
            <a:pPr algn="r"/>
            <a:r>
              <a:rPr lang="ru-RU" sz="3600" b="1" dirty="0">
                <a:solidFill>
                  <a:schemeClr val="bg1"/>
                </a:solidFill>
              </a:rPr>
              <a:t>Компьютерная</a:t>
            </a:r>
          </a:p>
          <a:p>
            <a:pPr algn="r"/>
            <a:r>
              <a:rPr lang="ru-RU" sz="3600" b="1" dirty="0">
                <a:solidFill>
                  <a:schemeClr val="bg1"/>
                </a:solidFill>
              </a:rPr>
              <a:t>графика</a:t>
            </a:r>
            <a:endParaRPr lang="en-US" sz="3600" b="1" dirty="0">
              <a:solidFill>
                <a:schemeClr val="bg1"/>
              </a:solidFill>
            </a:endParaRPr>
          </a:p>
          <a:p>
            <a:pPr lvl="0" algn="r"/>
            <a:r>
              <a:rPr lang="ru-RU" sz="3600" i="1" dirty="0">
                <a:solidFill>
                  <a:srgbClr val="FFFF00"/>
                </a:solidFill>
              </a:rPr>
              <a:t>автор</a:t>
            </a:r>
            <a:endParaRPr lang="en-US" sz="3600" b="1" dirty="0">
              <a:solidFill>
                <a:schemeClr val="bg1"/>
              </a:solidFill>
            </a:endParaRPr>
          </a:p>
          <a:p>
            <a:pPr algn="r"/>
            <a:r>
              <a:rPr lang="ru-RU" sz="3600" b="1" dirty="0">
                <a:solidFill>
                  <a:schemeClr val="bg1"/>
                </a:solidFill>
              </a:rPr>
              <a:t>Быковских Д.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ru-RU" sz="3600" b="1" dirty="0">
                <a:solidFill>
                  <a:schemeClr val="bg1"/>
                </a:solidFill>
              </a:rPr>
              <a:t>А.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2374429" y="208"/>
            <a:ext cx="6161559" cy="175432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ru-RU" sz="3600" b="1" dirty="0">
                <a:solidFill>
                  <a:schemeClr val="bg1"/>
                </a:solidFill>
                <a:latin typeface="+mn-lt"/>
              </a:rPr>
              <a:t>БУ ВО ХМАО-Югры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  <a:latin typeface="+mn-lt"/>
              </a:rPr>
              <a:t>“</a:t>
            </a:r>
            <a:r>
              <a:rPr lang="ru-RU" sz="3600" b="1" dirty="0" err="1">
                <a:solidFill>
                  <a:schemeClr val="bg1"/>
                </a:solidFill>
                <a:latin typeface="+mn-lt"/>
              </a:rPr>
              <a:t>Сургутский</a:t>
            </a:r>
            <a:r>
              <a:rPr lang="ru-RU" sz="3600" b="1" dirty="0">
                <a:solidFill>
                  <a:schemeClr val="bg1"/>
                </a:solidFill>
                <a:latin typeface="+mn-lt"/>
              </a:rPr>
              <a:t> государственный</a:t>
            </a:r>
            <a:endParaRPr lang="en-US" sz="3600" b="1" dirty="0">
              <a:solidFill>
                <a:schemeClr val="bg1"/>
              </a:solidFill>
              <a:latin typeface="+mn-lt"/>
            </a:endParaRPr>
          </a:p>
          <a:p>
            <a:pPr algn="ctr"/>
            <a:r>
              <a:rPr lang="ru-RU" sz="3600" b="1" dirty="0">
                <a:solidFill>
                  <a:schemeClr val="bg1"/>
                </a:solidFill>
                <a:latin typeface="+mn-lt"/>
              </a:rPr>
              <a:t>университет</a:t>
            </a:r>
            <a:r>
              <a:rPr lang="en-US" sz="3600" b="1" dirty="0">
                <a:solidFill>
                  <a:schemeClr val="bg1"/>
                </a:solidFill>
                <a:latin typeface="+mn-lt"/>
              </a:rPr>
              <a:t>”</a:t>
            </a:r>
            <a:endParaRPr lang="ru-RU" sz="3600" b="1" dirty="0">
              <a:solidFill>
                <a:schemeClr val="bg1"/>
              </a:solidFill>
              <a:latin typeface="+mn-lt"/>
            </a:endParaRPr>
          </a:p>
        </p:txBody>
      </p:sp>
      <p:graphicFrame>
        <p:nvGraphicFramePr>
          <p:cNvPr id="20" name="Объект 19"/>
          <p:cNvGraphicFramePr>
            <a:graphicFrameLocks noChangeAspect="1"/>
          </p:cNvGraphicFramePr>
          <p:nvPr/>
        </p:nvGraphicFramePr>
        <p:xfrm>
          <a:off x="332938" y="134211"/>
          <a:ext cx="1525170" cy="1524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CorelDRAW" r:id="rId4" imgW="762585" imgH="762210" progId="CorelDraw.Graphic.15">
                  <p:embed/>
                </p:oleObj>
              </mc:Choice>
              <mc:Fallback>
                <p:oleObj name="CorelDRAW" r:id="rId4" imgW="762585" imgH="762210" progId="CorelDraw.Graphic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2938" y="134211"/>
                        <a:ext cx="1525170" cy="1524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Рисунок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663" y="24207"/>
            <a:ext cx="3529591" cy="1325883"/>
          </a:xfrm>
          <a:prstGeom prst="rect">
            <a:avLst/>
          </a:prstGeom>
        </p:spPr>
      </p:pic>
      <p:pic>
        <p:nvPicPr>
          <p:cNvPr id="21" name="Рисунок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245" y="1758238"/>
            <a:ext cx="3529591" cy="1325883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4255971" y="1990725"/>
            <a:ext cx="7936029" cy="4857750"/>
          </a:xfrm>
          <a:prstGeom prst="rect">
            <a:avLst/>
          </a:prstGeom>
          <a:solidFill>
            <a:srgbClr val="033675"/>
          </a:solidFill>
          <a:ln w="25400">
            <a:solidFill>
              <a:srgbClr val="5BA1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260494" y="1990726"/>
            <a:ext cx="7746984" cy="4309197"/>
          </a:xfrm>
        </p:spPr>
        <p:txBody>
          <a:bodyPr anchor="ctr">
            <a:noAutofit/>
          </a:bodyPr>
          <a:lstStyle/>
          <a:p>
            <a:r>
              <a:rPr lang="ru-RU" sz="5400" b="0" i="1" dirty="0">
                <a:solidFill>
                  <a:srgbClr val="FFFF00"/>
                </a:solidFill>
                <a:effectLst/>
              </a:rPr>
              <a:t>тема</a:t>
            </a:r>
            <a:r>
              <a:rPr lang="ru-RU" sz="5400" dirty="0">
                <a:effectLst/>
              </a:rPr>
              <a:t/>
            </a:r>
            <a:br>
              <a:rPr lang="ru-RU" sz="5400" dirty="0">
                <a:effectLst/>
              </a:rPr>
            </a:br>
            <a:r>
              <a:rPr lang="ru-RU" sz="5400" dirty="0">
                <a:effectLst/>
              </a:rPr>
              <a:t>Введение в компьютерную графику</a:t>
            </a:r>
            <a:endParaRPr lang="ru-RU" sz="5400" b="1" dirty="0">
              <a:solidFill>
                <a:schemeClr val="bg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4010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Аппаратные средства. </a:t>
            </a:r>
            <a:br>
              <a:rPr lang="ru-RU" dirty="0"/>
            </a:br>
            <a:r>
              <a:rPr lang="ru-RU" dirty="0"/>
              <a:t>Характеристики видеокарты </a:t>
            </a:r>
            <a:r>
              <a:rPr lang="en-US" dirty="0"/>
              <a:t>3DFX Voodoo1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6445339" y="5608082"/>
            <a:ext cx="5740767" cy="575584"/>
          </a:xfrm>
        </p:spPr>
        <p:txBody>
          <a:bodyPr>
            <a:noAutofit/>
          </a:bodyPr>
          <a:lstStyle/>
          <a:p>
            <a:r>
              <a:rPr lang="en-US" b="1" dirty="0"/>
              <a:t>Diamond Monster 3D/3DFX Voodoo1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264" y="1841435"/>
            <a:ext cx="5211373" cy="3542910"/>
          </a:xfrm>
          <a:prstGeom prst="rect">
            <a:avLst/>
          </a:prstGeom>
        </p:spPr>
      </p:pic>
      <p:sp>
        <p:nvSpPr>
          <p:cNvPr id="9" name="Объект 3"/>
          <p:cNvSpPr txBox="1">
            <a:spLocks/>
          </p:cNvSpPr>
          <p:nvPr/>
        </p:nvSpPr>
        <p:spPr>
          <a:xfrm>
            <a:off x="1" y="1612205"/>
            <a:ext cx="6634263" cy="4467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altLang="ru-RU" b="1" dirty="0"/>
              <a:t>Разработчик</a:t>
            </a:r>
            <a:r>
              <a:rPr lang="ru-RU" b="1" dirty="0"/>
              <a:t>: </a:t>
            </a:r>
            <a:r>
              <a:rPr lang="en-US" b="1" dirty="0"/>
              <a:t>Diamond</a:t>
            </a:r>
            <a:endParaRPr lang="ru-RU" b="1" dirty="0"/>
          </a:p>
          <a:p>
            <a:pPr algn="l"/>
            <a:r>
              <a:rPr lang="ru-RU" b="1" dirty="0"/>
              <a:t>Год: 1996</a:t>
            </a:r>
          </a:p>
          <a:p>
            <a:pPr algn="l"/>
            <a:r>
              <a:rPr lang="ru-RU" b="1" dirty="0"/>
              <a:t>Шины </a:t>
            </a:r>
            <a:r>
              <a:rPr lang="en-US" b="1" dirty="0"/>
              <a:t>I/O</a:t>
            </a:r>
            <a:r>
              <a:rPr lang="ru-RU" b="1" dirty="0"/>
              <a:t>: </a:t>
            </a:r>
            <a:r>
              <a:rPr lang="en-US" b="1" dirty="0"/>
              <a:t>PCI/VGA</a:t>
            </a:r>
          </a:p>
          <a:p>
            <a:pPr algn="l"/>
            <a:r>
              <a:rPr lang="ru-RU" b="1" dirty="0"/>
              <a:t>Память: 4 </a:t>
            </a:r>
            <a:r>
              <a:rPr lang="en-US" b="1" dirty="0"/>
              <a:t>MB EDO DRAM</a:t>
            </a:r>
          </a:p>
          <a:p>
            <a:pPr algn="l"/>
            <a:r>
              <a:rPr lang="ru-RU" b="1" dirty="0"/>
              <a:t>Тех процесс: 500 </a:t>
            </a:r>
            <a:r>
              <a:rPr lang="en-US" b="1" dirty="0"/>
              <a:t>nm</a:t>
            </a:r>
            <a:endParaRPr lang="ru-RU" b="1" dirty="0"/>
          </a:p>
          <a:p>
            <a:pPr algn="l"/>
            <a:r>
              <a:rPr lang="ru-RU" b="1" dirty="0"/>
              <a:t>Частота </a:t>
            </a:r>
            <a:r>
              <a:rPr lang="en-US" b="1" dirty="0"/>
              <a:t>min/max: </a:t>
            </a:r>
            <a:r>
              <a:rPr lang="ru-RU" b="1" dirty="0"/>
              <a:t>45</a:t>
            </a:r>
            <a:r>
              <a:rPr lang="en-US" b="1" dirty="0"/>
              <a:t>/50 MHz</a:t>
            </a:r>
          </a:p>
          <a:p>
            <a:pPr algn="l"/>
            <a:r>
              <a:rPr lang="en-US" b="1" dirty="0"/>
              <a:t>DirectX: DX5</a:t>
            </a:r>
          </a:p>
          <a:p>
            <a:pPr algn="l"/>
            <a:r>
              <a:rPr lang="ru-RU" b="1" dirty="0"/>
              <a:t>Цена: 300</a:t>
            </a:r>
            <a:r>
              <a:rPr lang="en-US" b="1" dirty="0"/>
              <a:t>$</a:t>
            </a:r>
          </a:p>
          <a:p>
            <a:pPr algn="l"/>
            <a:r>
              <a:rPr lang="ru-RU" b="1" dirty="0"/>
              <a:t>Эффекты: </a:t>
            </a:r>
            <a:r>
              <a:rPr lang="en-US" b="1" dirty="0"/>
              <a:t>texture modulation, Z-buffering, Bi-linear texture filtering, anti-aliasing etc.</a:t>
            </a:r>
            <a:endParaRPr lang="ru-RU" b="1" dirty="0"/>
          </a:p>
          <a:p>
            <a:pPr algn="l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15212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Характеристики видеокарты. </a:t>
            </a:r>
            <a:br>
              <a:rPr lang="ru-RU" dirty="0"/>
            </a:br>
            <a:r>
              <a:rPr lang="ru-RU" dirty="0"/>
              <a:t>Видеочип (графический процессор) 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360947" y="1562387"/>
            <a:ext cx="11484690" cy="4765388"/>
          </a:xfrm>
        </p:spPr>
        <p:txBody>
          <a:bodyPr>
            <a:noAutofit/>
          </a:bodyPr>
          <a:lstStyle/>
          <a:p>
            <a:pPr algn="l"/>
            <a:r>
              <a:rPr lang="ru-RU" altLang="ru-RU" b="1" dirty="0"/>
              <a:t>Число транзисторов, трлн.</a:t>
            </a:r>
          </a:p>
          <a:p>
            <a:pPr algn="l"/>
            <a:r>
              <a:rPr lang="ru-RU" altLang="ru-RU" b="1" dirty="0"/>
              <a:t>Техпроцесс, </a:t>
            </a:r>
            <a:r>
              <a:rPr lang="ru-RU" altLang="ru-RU" b="1" dirty="0" err="1"/>
              <a:t>нм</a:t>
            </a:r>
            <a:endParaRPr lang="ru-RU" altLang="ru-RU" b="1" dirty="0"/>
          </a:p>
          <a:p>
            <a:pPr algn="l"/>
            <a:r>
              <a:rPr lang="ru-RU" altLang="ru-RU" b="1" dirty="0"/>
              <a:t>Тактовая частота, ГГц</a:t>
            </a:r>
            <a:endParaRPr lang="en-US" altLang="ru-RU" b="1" dirty="0"/>
          </a:p>
          <a:p>
            <a:pPr algn="l"/>
            <a:r>
              <a:rPr lang="ru-RU" altLang="ru-RU" b="1" dirty="0"/>
              <a:t>Количество </a:t>
            </a:r>
            <a:r>
              <a:rPr lang="ru-RU" altLang="ru-RU" b="1" dirty="0" err="1"/>
              <a:t>шейдерных</a:t>
            </a:r>
            <a:r>
              <a:rPr lang="ru-RU" altLang="ru-RU" b="1" dirty="0"/>
              <a:t> ядер (</a:t>
            </a:r>
            <a:r>
              <a:rPr lang="en-US" altLang="ru-RU" b="1" dirty="0"/>
              <a:t>ALU</a:t>
            </a:r>
            <a:r>
              <a:rPr lang="ru-RU" altLang="ru-RU" b="1" dirty="0"/>
              <a:t>, </a:t>
            </a:r>
            <a:r>
              <a:rPr lang="en-US" altLang="ru-RU" b="1" dirty="0"/>
              <a:t>Arithmetic Logic Unit)</a:t>
            </a:r>
            <a:endParaRPr lang="ru-RU" altLang="ru-RU" b="1" dirty="0"/>
          </a:p>
          <a:p>
            <a:pPr algn="l"/>
            <a:r>
              <a:rPr lang="ru-RU" altLang="ru-RU" b="1" dirty="0"/>
              <a:t>Скорость заполнения (</a:t>
            </a:r>
            <a:r>
              <a:rPr lang="ru-RU" altLang="ru-RU" b="1" dirty="0" err="1"/>
              <a:t>Fill</a:t>
            </a:r>
            <a:r>
              <a:rPr lang="ru-RU" altLang="ru-RU" b="1" dirty="0"/>
              <a:t> Rate)</a:t>
            </a:r>
          </a:p>
          <a:p>
            <a:pPr marL="914400" lvl="2" indent="0">
              <a:buNone/>
            </a:pPr>
            <a:r>
              <a:rPr lang="ru-RU" altLang="ru-RU" sz="2400" b="1" dirty="0"/>
              <a:t>Пиксельная –  число блоков растровых операций (</a:t>
            </a:r>
            <a:r>
              <a:rPr lang="ru-RU" altLang="ru-RU" sz="2400" b="1" dirty="0" err="1"/>
              <a:t>Raster</a:t>
            </a:r>
            <a:r>
              <a:rPr lang="ru-RU" altLang="ru-RU" sz="2400" b="1" dirty="0"/>
              <a:t> </a:t>
            </a:r>
            <a:r>
              <a:rPr lang="ru-RU" altLang="ru-RU" sz="2400" b="1" dirty="0" err="1"/>
              <a:t>Operat</a:t>
            </a:r>
            <a:r>
              <a:rPr lang="en-US" altLang="ru-RU" sz="2400" b="1" dirty="0"/>
              <a:t>ions Pipeline or Render Output Unit</a:t>
            </a:r>
            <a:r>
              <a:rPr lang="ru-RU" altLang="ru-RU" sz="2400" b="1" dirty="0"/>
              <a:t>, ROP</a:t>
            </a:r>
            <a:r>
              <a:rPr lang="en-US" altLang="ru-RU" sz="2400" b="1" dirty="0"/>
              <a:t>s</a:t>
            </a:r>
            <a:r>
              <a:rPr lang="ru-RU" altLang="ru-RU" sz="2400" b="1" dirty="0"/>
              <a:t>)</a:t>
            </a:r>
          </a:p>
          <a:p>
            <a:pPr marL="914400" lvl="2" indent="0">
              <a:buNone/>
            </a:pPr>
            <a:r>
              <a:rPr lang="ru-RU" altLang="ru-RU" sz="2400" b="1" dirty="0"/>
              <a:t>Текстурная –  количество блоков наложения текстур (</a:t>
            </a:r>
            <a:r>
              <a:rPr lang="ru-RU" altLang="ru-RU" sz="2400" b="1" dirty="0" err="1"/>
              <a:t>Texture</a:t>
            </a:r>
            <a:r>
              <a:rPr lang="ru-RU" altLang="ru-RU" sz="2400" b="1" dirty="0"/>
              <a:t> </a:t>
            </a:r>
            <a:r>
              <a:rPr lang="ru-RU" altLang="ru-RU" sz="2400" b="1" dirty="0" err="1"/>
              <a:t>Mapping</a:t>
            </a:r>
            <a:r>
              <a:rPr lang="ru-RU" altLang="ru-RU" sz="2400" b="1" dirty="0"/>
              <a:t> Unit, TMU</a:t>
            </a:r>
            <a:r>
              <a:rPr lang="en-US" altLang="ru-RU" sz="2400" b="1" dirty="0"/>
              <a:t>s</a:t>
            </a:r>
            <a:r>
              <a:rPr lang="ru-RU" altLang="ru-RU" sz="2400" b="1" dirty="0"/>
              <a:t>)</a:t>
            </a:r>
          </a:p>
          <a:p>
            <a:pPr algn="l"/>
            <a:r>
              <a:rPr lang="ru-RU" altLang="ru-RU" b="1" dirty="0"/>
              <a:t>Тензорные ядра</a:t>
            </a:r>
            <a:r>
              <a:rPr lang="en-US" altLang="ru-RU" b="1" dirty="0"/>
              <a:t> (Tensor Cores)</a:t>
            </a:r>
            <a:endParaRPr lang="ru-RU" altLang="ru-RU" b="1" dirty="0"/>
          </a:p>
          <a:p>
            <a:pPr algn="l"/>
            <a:r>
              <a:rPr lang="en-US" altLang="ru-RU" b="1" dirty="0"/>
              <a:t>RT-</a:t>
            </a:r>
            <a:r>
              <a:rPr lang="ru-RU" altLang="ru-RU" b="1" dirty="0"/>
              <a:t>ядра</a:t>
            </a:r>
            <a:r>
              <a:rPr lang="en-US" altLang="ru-RU" b="1" dirty="0"/>
              <a:t> (Ray-Tracing Cores)</a:t>
            </a:r>
            <a:endParaRPr lang="ru-RU" altLang="ru-RU" b="1" dirty="0"/>
          </a:p>
        </p:txBody>
      </p:sp>
    </p:spTree>
    <p:extLst>
      <p:ext uri="{BB962C8B-B14F-4D97-AF65-F5344CB8AC3E}">
        <p14:creationId xmlns:p14="http://schemas.microsoft.com/office/powerpoint/2010/main" val="3979724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Характеристики видеокарты. </a:t>
            </a:r>
            <a:br>
              <a:rPr lang="ru-RU" dirty="0"/>
            </a:br>
            <a:r>
              <a:rPr lang="ru-RU" dirty="0"/>
              <a:t>Графическая память и прочие атрибуты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538842" y="1763485"/>
            <a:ext cx="11306795" cy="4564289"/>
          </a:xfrm>
        </p:spPr>
        <p:txBody>
          <a:bodyPr numCol="2">
            <a:noAutofit/>
          </a:bodyPr>
          <a:lstStyle/>
          <a:p>
            <a:pPr algn="l"/>
            <a:r>
              <a:rPr lang="ru-RU" altLang="ru-RU" b="1" dirty="0"/>
              <a:t>Графическая память</a:t>
            </a:r>
          </a:p>
          <a:p>
            <a:pPr algn="l"/>
            <a:endParaRPr lang="ru-RU" altLang="ru-RU" b="1" dirty="0"/>
          </a:p>
          <a:p>
            <a:pPr algn="l"/>
            <a:r>
              <a:rPr lang="ru-RU" altLang="ru-RU" b="1" dirty="0"/>
              <a:t>Разрядность шины, бит</a:t>
            </a:r>
          </a:p>
          <a:p>
            <a:pPr algn="l"/>
            <a:r>
              <a:rPr lang="ru-RU" altLang="ru-RU" b="1" dirty="0"/>
              <a:t>Тип микросхем (GDDR5X SDRAM)</a:t>
            </a:r>
          </a:p>
          <a:p>
            <a:pPr algn="l"/>
            <a:r>
              <a:rPr lang="ru-RU" altLang="ru-RU" b="1" dirty="0"/>
              <a:t>Тактовая частота, ГГц</a:t>
            </a:r>
          </a:p>
          <a:p>
            <a:pPr algn="l"/>
            <a:r>
              <a:rPr lang="ru-RU" altLang="ru-RU" b="1" dirty="0"/>
              <a:t>Объем, </a:t>
            </a:r>
            <a:r>
              <a:rPr lang="en-US" altLang="ru-RU" b="1" dirty="0"/>
              <a:t>T</a:t>
            </a:r>
            <a:r>
              <a:rPr lang="ru-RU" altLang="ru-RU" b="1" dirty="0"/>
              <a:t>байт</a:t>
            </a:r>
          </a:p>
          <a:p>
            <a:pPr algn="r"/>
            <a:endParaRPr lang="ru-RU" altLang="ru-RU" b="1" dirty="0"/>
          </a:p>
          <a:p>
            <a:pPr algn="r"/>
            <a:endParaRPr lang="ru-RU" altLang="ru-RU" b="1" dirty="0"/>
          </a:p>
          <a:p>
            <a:pPr algn="r"/>
            <a:endParaRPr lang="ru-RU" altLang="ru-RU" b="1" dirty="0"/>
          </a:p>
          <a:p>
            <a:pPr algn="r"/>
            <a:endParaRPr lang="ru-RU" altLang="ru-RU" b="1" dirty="0"/>
          </a:p>
          <a:p>
            <a:pPr algn="l"/>
            <a:r>
              <a:rPr lang="ru-RU" altLang="ru-RU" b="1" dirty="0"/>
              <a:t>Прочие атрибуты</a:t>
            </a:r>
          </a:p>
          <a:p>
            <a:pPr algn="l"/>
            <a:endParaRPr lang="ru-RU" altLang="ru-RU" b="1" dirty="0"/>
          </a:p>
          <a:p>
            <a:pPr algn="l"/>
            <a:r>
              <a:rPr lang="ru-RU" altLang="ru-RU" b="1" dirty="0"/>
              <a:t>Размеры</a:t>
            </a:r>
          </a:p>
          <a:p>
            <a:pPr algn="l"/>
            <a:r>
              <a:rPr lang="ru-RU" altLang="ru-RU" b="1" dirty="0"/>
              <a:t>Тип охлаждения</a:t>
            </a:r>
          </a:p>
          <a:p>
            <a:pPr algn="l"/>
            <a:r>
              <a:rPr lang="ru-RU" altLang="ru-RU" b="1" dirty="0"/>
              <a:t>Шина I/O (</a:t>
            </a:r>
            <a:r>
              <a:rPr lang="ru-RU" altLang="ru-RU" b="1" dirty="0" err="1"/>
              <a:t>PCIe</a:t>
            </a:r>
            <a:r>
              <a:rPr lang="ru-RU" altLang="ru-RU" b="1" dirty="0"/>
              <a:t>)</a:t>
            </a:r>
          </a:p>
          <a:p>
            <a:pPr algn="l"/>
            <a:r>
              <a:rPr lang="ru-RU" altLang="ru-RU" b="1" dirty="0"/>
              <a:t>Мощность, Вт (</a:t>
            </a:r>
            <a:r>
              <a:rPr lang="ru-RU" altLang="ru-RU" b="1" dirty="0" err="1"/>
              <a:t>Энерговыделение</a:t>
            </a:r>
            <a:r>
              <a:rPr lang="ru-RU" altLang="ru-RU" b="1" dirty="0"/>
              <a:t>)</a:t>
            </a:r>
          </a:p>
          <a:p>
            <a:pPr algn="l"/>
            <a:r>
              <a:rPr lang="ru-RU" altLang="ru-RU" b="1" dirty="0"/>
              <a:t>Производительность </a:t>
            </a:r>
            <a:r>
              <a:rPr lang="ru-RU" altLang="ru-RU" b="1" dirty="0" err="1"/>
              <a:t>шейдерных</a:t>
            </a:r>
            <a:r>
              <a:rPr lang="ru-RU" altLang="ru-RU" b="1" dirty="0"/>
              <a:t> ALU (FP32/FP64/FP16)</a:t>
            </a:r>
          </a:p>
          <a:p>
            <a:pPr lvl="1" indent="0">
              <a:buNone/>
            </a:pPr>
            <a:r>
              <a:rPr lang="ru-RU" altLang="ru-RU" b="1" dirty="0" err="1"/>
              <a:t>Бенчмарки</a:t>
            </a:r>
            <a:r>
              <a:rPr lang="ru-RU" altLang="ru-RU" b="1" dirty="0"/>
              <a:t> (</a:t>
            </a:r>
            <a:r>
              <a:rPr lang="ru-RU" altLang="ru-RU" b="1" dirty="0" err="1"/>
              <a:t>benchmark</a:t>
            </a:r>
            <a:r>
              <a:rPr lang="ru-RU" altLang="ru-RU" b="1" dirty="0"/>
              <a:t>)</a:t>
            </a:r>
          </a:p>
          <a:p>
            <a:pPr lvl="1" indent="0">
              <a:buNone/>
            </a:pPr>
            <a:r>
              <a:rPr lang="ru-RU" altLang="ru-RU" b="1" dirty="0"/>
              <a:t>Тесты на играх</a:t>
            </a:r>
          </a:p>
        </p:txBody>
      </p:sp>
    </p:spTree>
    <p:extLst>
      <p:ext uri="{BB962C8B-B14F-4D97-AF65-F5344CB8AC3E}">
        <p14:creationId xmlns:p14="http://schemas.microsoft.com/office/powerpoint/2010/main" val="3184902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Характеристики видеокарты. </a:t>
            </a:r>
            <a:br>
              <a:rPr lang="ru-RU" dirty="0"/>
            </a:br>
            <a:r>
              <a:rPr lang="en-US" dirty="0"/>
              <a:t>Floating Point (FP)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0" y="1388469"/>
            <a:ext cx="12192000" cy="620486"/>
          </a:xfrm>
        </p:spPr>
        <p:txBody>
          <a:bodyPr numCol="1">
            <a:noAutofit/>
          </a:bodyPr>
          <a:lstStyle/>
          <a:p>
            <a:r>
              <a:rPr lang="ru-RU" altLang="ru-RU" b="1" dirty="0"/>
              <a:t>Структура </a:t>
            </a:r>
            <a:r>
              <a:rPr lang="en-US" altLang="ru-RU" b="1" dirty="0"/>
              <a:t>Floating Point</a:t>
            </a:r>
            <a:endParaRPr lang="ru-RU" altLang="ru-RU" b="1" dirty="0"/>
          </a:p>
        </p:txBody>
      </p:sp>
      <p:pic>
        <p:nvPicPr>
          <p:cNvPr id="5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0" y="2008955"/>
            <a:ext cx="12192200" cy="4083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6402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Характеристики видеокарты. </a:t>
            </a:r>
            <a:br>
              <a:rPr lang="ru-RU" dirty="0"/>
            </a:br>
            <a:r>
              <a:rPr lang="ru-RU" dirty="0" err="1"/>
              <a:t>Бенчмарки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0" y="1388469"/>
            <a:ext cx="12192000" cy="620486"/>
          </a:xfrm>
        </p:spPr>
        <p:txBody>
          <a:bodyPr numCol="1">
            <a:noAutofit/>
          </a:bodyPr>
          <a:lstStyle/>
          <a:p>
            <a:r>
              <a:rPr lang="en-US" altLang="ru-RU" b="1" dirty="0" err="1"/>
              <a:t>FutureMark</a:t>
            </a:r>
            <a:r>
              <a:rPr lang="en-US" altLang="ru-RU" b="1" dirty="0"/>
              <a:t> 3DMark (benchmark)</a:t>
            </a:r>
            <a:endParaRPr lang="ru-RU" altLang="ru-RU" b="1" dirty="0"/>
          </a:p>
        </p:txBody>
      </p:sp>
      <p:pic>
        <p:nvPicPr>
          <p:cNvPr id="6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143" y="2008956"/>
            <a:ext cx="5730098" cy="4296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4601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Визуализация. П</a:t>
            </a:r>
            <a:r>
              <a:rPr lang="ru-RU" altLang="ru-RU" dirty="0"/>
              <a:t>рограммный интерфейс (</a:t>
            </a:r>
            <a:r>
              <a:rPr lang="en-US" altLang="ru-RU" dirty="0"/>
              <a:t>API)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1600200" y="1763485"/>
            <a:ext cx="10591800" cy="4180115"/>
          </a:xfrm>
        </p:spPr>
        <p:txBody>
          <a:bodyPr numCol="2">
            <a:noAutofit/>
          </a:bodyPr>
          <a:lstStyle/>
          <a:p>
            <a:pPr algn="l"/>
            <a:r>
              <a:rPr lang="ru-RU" altLang="ru-RU" b="1" i="1" dirty="0"/>
              <a:t>Название</a:t>
            </a:r>
          </a:p>
          <a:p>
            <a:pPr algn="l"/>
            <a:endParaRPr lang="ru-RU" altLang="ru-RU" b="1" dirty="0"/>
          </a:p>
          <a:p>
            <a:pPr algn="l"/>
            <a:r>
              <a:rPr lang="en-US" altLang="ru-RU" b="1" dirty="0"/>
              <a:t>DirectX (1994)</a:t>
            </a:r>
          </a:p>
          <a:p>
            <a:pPr algn="l"/>
            <a:r>
              <a:rPr lang="en-US" altLang="ru-RU" b="1" dirty="0"/>
              <a:t>OpenGL (1992, </a:t>
            </a:r>
            <a:r>
              <a:rPr lang="en-US" altLang="ru-RU" b="1" dirty="0" err="1"/>
              <a:t>OpenVG</a:t>
            </a:r>
            <a:r>
              <a:rPr lang="en-US" altLang="ru-RU" b="1" dirty="0"/>
              <a:t> , </a:t>
            </a:r>
            <a:r>
              <a:rPr lang="en-US" altLang="ru-RU" b="1" dirty="0" err="1"/>
              <a:t>WebGL</a:t>
            </a:r>
            <a:r>
              <a:rPr lang="ru-RU" altLang="ru-RU" b="1" dirty="0"/>
              <a:t>)</a:t>
            </a:r>
            <a:endParaRPr lang="en-US" altLang="ru-RU" b="1" dirty="0"/>
          </a:p>
          <a:p>
            <a:pPr algn="l"/>
            <a:r>
              <a:rPr lang="en-US" altLang="ru-RU" b="1" dirty="0" err="1"/>
              <a:t>Vulkan</a:t>
            </a:r>
            <a:r>
              <a:rPr lang="en-US" altLang="ru-RU" b="1" dirty="0"/>
              <a:t> </a:t>
            </a:r>
            <a:r>
              <a:rPr lang="ru-RU" altLang="ru-RU" b="1" dirty="0"/>
              <a:t>(2014)</a:t>
            </a:r>
            <a:endParaRPr lang="en-US" altLang="ru-RU" b="1" dirty="0"/>
          </a:p>
          <a:p>
            <a:pPr algn="l"/>
            <a:r>
              <a:rPr lang="en-US" altLang="ru-RU" b="1" dirty="0"/>
              <a:t>Glide (</a:t>
            </a:r>
            <a:r>
              <a:rPr lang="ru-RU" altLang="ru-RU" b="1" dirty="0"/>
              <a:t>вторая половина</a:t>
            </a:r>
            <a:r>
              <a:rPr lang="en-US" altLang="ru-RU" b="1" dirty="0"/>
              <a:t> 1990-x)</a:t>
            </a:r>
          </a:p>
          <a:p>
            <a:pPr algn="l"/>
            <a:r>
              <a:rPr lang="en-US" altLang="ru-RU" b="1" dirty="0"/>
              <a:t>Mantle</a:t>
            </a:r>
            <a:r>
              <a:rPr lang="ru-RU" altLang="ru-RU" b="1" dirty="0"/>
              <a:t> (</a:t>
            </a:r>
            <a:r>
              <a:rPr lang="en-US" altLang="ru-RU" b="1" dirty="0"/>
              <a:t>2014</a:t>
            </a:r>
            <a:r>
              <a:rPr lang="ru-RU" altLang="ru-RU" b="1" dirty="0"/>
              <a:t>)</a:t>
            </a:r>
          </a:p>
          <a:p>
            <a:pPr algn="l"/>
            <a:endParaRPr lang="ru-RU" altLang="ru-RU" b="1" dirty="0"/>
          </a:p>
          <a:p>
            <a:pPr algn="l"/>
            <a:endParaRPr lang="ru-RU" altLang="ru-RU" b="1" dirty="0"/>
          </a:p>
          <a:p>
            <a:pPr algn="l"/>
            <a:r>
              <a:rPr lang="ru-RU" altLang="ru-RU" b="1" i="1" dirty="0"/>
              <a:t>Разработчик</a:t>
            </a:r>
          </a:p>
          <a:p>
            <a:pPr algn="l"/>
            <a:endParaRPr lang="ru-RU" altLang="ru-RU" b="1" dirty="0"/>
          </a:p>
          <a:p>
            <a:pPr algn="l"/>
            <a:r>
              <a:rPr lang="en-US" altLang="ru-RU" b="1" dirty="0"/>
              <a:t>Microsoft</a:t>
            </a:r>
          </a:p>
          <a:p>
            <a:pPr algn="l"/>
            <a:r>
              <a:rPr lang="en-US" altLang="ru-RU" b="1" dirty="0"/>
              <a:t>OpenGL ARB</a:t>
            </a:r>
          </a:p>
          <a:p>
            <a:pPr algn="l"/>
            <a:r>
              <a:rPr lang="en-US" altLang="ru-RU" b="1" dirty="0" err="1"/>
              <a:t>Khronos</a:t>
            </a:r>
            <a:r>
              <a:rPr lang="en-US" altLang="ru-RU" b="1" dirty="0"/>
              <a:t> Group</a:t>
            </a:r>
          </a:p>
          <a:p>
            <a:pPr algn="l"/>
            <a:r>
              <a:rPr lang="en-US" altLang="ru-RU" b="1" dirty="0"/>
              <a:t>3dfx Interactive</a:t>
            </a:r>
            <a:endParaRPr lang="ru-RU" altLang="ru-RU" b="1" dirty="0"/>
          </a:p>
          <a:p>
            <a:pPr algn="l"/>
            <a:r>
              <a:rPr lang="en-US" altLang="ru-RU" b="1" dirty="0"/>
              <a:t>AMD</a:t>
            </a:r>
          </a:p>
        </p:txBody>
      </p:sp>
    </p:spTree>
    <p:extLst>
      <p:ext uri="{BB962C8B-B14F-4D97-AF65-F5344CB8AC3E}">
        <p14:creationId xmlns:p14="http://schemas.microsoft.com/office/powerpoint/2010/main" val="3747305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Визуализация. Структура графической библиотеки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538842" y="1779814"/>
            <a:ext cx="11306795" cy="4457700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ru-RU" altLang="ru-RU" sz="2800" b="1" dirty="0"/>
              <a:t>Графический движок (движок рендеринга 2-х или 3-х мерной КГ)</a:t>
            </a:r>
          </a:p>
          <a:p>
            <a:pPr marL="914400" lvl="2" indent="0">
              <a:buNone/>
            </a:pPr>
            <a:r>
              <a:rPr lang="ru-RU" altLang="ru-RU" sz="2400" b="1" dirty="0"/>
              <a:t>Должны работать в реальном времени</a:t>
            </a:r>
          </a:p>
          <a:p>
            <a:pPr marL="914400" lvl="2" indent="0">
              <a:buNone/>
            </a:pPr>
            <a:r>
              <a:rPr lang="ru-RU" altLang="ru-RU" sz="2400" b="1" dirty="0"/>
              <a:t>Поддержка шейдеров</a:t>
            </a:r>
          </a:p>
          <a:p>
            <a:pPr marL="457200" lvl="1" indent="0">
              <a:buNone/>
            </a:pPr>
            <a:r>
              <a:rPr lang="ru-RU" altLang="ru-RU" sz="2800" b="1" dirty="0"/>
              <a:t>Анимация</a:t>
            </a:r>
          </a:p>
          <a:p>
            <a:pPr marL="914400" lvl="2" indent="0">
              <a:buNone/>
            </a:pPr>
            <a:r>
              <a:rPr lang="ru-RU" altLang="ru-RU" sz="2400" b="1" dirty="0"/>
              <a:t>Кинематика(компьютерный фильм)</a:t>
            </a:r>
          </a:p>
          <a:p>
            <a:pPr marL="457200" lvl="1" indent="0">
              <a:buNone/>
            </a:pPr>
            <a:r>
              <a:rPr lang="ru-RU" altLang="ru-RU" sz="2800" b="1" dirty="0"/>
              <a:t>Физический движок (физика)</a:t>
            </a:r>
          </a:p>
          <a:p>
            <a:pPr marL="914400" lvl="2" indent="0">
              <a:buNone/>
            </a:pPr>
            <a:r>
              <a:rPr lang="ru-RU" altLang="ru-RU" sz="2400" b="1" dirty="0"/>
              <a:t>Динамика жидкости, газа, взаимодействия тел и т.д.</a:t>
            </a:r>
          </a:p>
          <a:p>
            <a:pPr marL="457200" lvl="1" indent="0">
              <a:buNone/>
            </a:pPr>
            <a:r>
              <a:rPr lang="ru-RU" altLang="ru-RU" sz="2800" b="1" dirty="0"/>
              <a:t>Игровой ИИ (</a:t>
            </a:r>
            <a:r>
              <a:rPr lang="ru-RU" altLang="ru-RU" sz="2800" b="1" dirty="0" err="1"/>
              <a:t>game</a:t>
            </a:r>
            <a:r>
              <a:rPr lang="ru-RU" altLang="ru-RU" sz="2800" b="1" dirty="0"/>
              <a:t> </a:t>
            </a:r>
            <a:r>
              <a:rPr lang="ru-RU" altLang="ru-RU" sz="2800" b="1" dirty="0" err="1"/>
              <a:t>artificial</a:t>
            </a:r>
            <a:r>
              <a:rPr lang="ru-RU" altLang="ru-RU" sz="2800" b="1" dirty="0"/>
              <a:t> </a:t>
            </a:r>
            <a:r>
              <a:rPr lang="ru-RU" altLang="ru-RU" sz="2800" b="1" dirty="0" err="1"/>
              <a:t>intelligence</a:t>
            </a:r>
            <a:r>
              <a:rPr lang="ru-RU" altLang="ru-RU" sz="2800" b="1" dirty="0"/>
              <a:t>)</a:t>
            </a:r>
          </a:p>
          <a:p>
            <a:pPr marL="914400" lvl="2" indent="0">
              <a:buNone/>
            </a:pPr>
            <a:r>
              <a:rPr lang="ru-RU" altLang="ru-RU" sz="2400" b="1" dirty="0"/>
              <a:t>Бот (</a:t>
            </a:r>
            <a:r>
              <a:rPr lang="ru-RU" altLang="ru-RU" sz="2400" b="1" dirty="0" err="1"/>
              <a:t>bot</a:t>
            </a:r>
            <a:r>
              <a:rPr lang="ru-RU" altLang="ru-RU" sz="2400" b="1" dirty="0"/>
              <a:t>), мод (</a:t>
            </a:r>
            <a:r>
              <a:rPr lang="ru-RU" altLang="ru-RU" sz="2400" b="1" dirty="0" err="1"/>
              <a:t>mod</a:t>
            </a:r>
            <a:r>
              <a:rPr lang="ru-RU" altLang="ru-RU" sz="2400" b="1" dirty="0"/>
              <a:t>) и неигровые персонажи (</a:t>
            </a:r>
            <a:r>
              <a:rPr lang="ru-RU" altLang="ru-RU" sz="2400" b="1" dirty="0" err="1"/>
              <a:t>non-player</a:t>
            </a:r>
            <a:r>
              <a:rPr lang="ru-RU" altLang="ru-RU" sz="2400" b="1" dirty="0"/>
              <a:t> </a:t>
            </a:r>
            <a:r>
              <a:rPr lang="ru-RU" altLang="ru-RU" sz="2400" b="1" dirty="0" err="1"/>
              <a:t>character</a:t>
            </a:r>
            <a:r>
              <a:rPr lang="ru-RU" altLang="ru-RU" sz="2400" b="1" dirty="0"/>
              <a:t>)</a:t>
            </a:r>
          </a:p>
          <a:p>
            <a:pPr marL="457200" lvl="1" indent="0">
              <a:buNone/>
            </a:pPr>
            <a:r>
              <a:rPr lang="ru-RU" altLang="ru-RU" sz="2800" b="1" dirty="0"/>
              <a:t>Звук, система скриптов (система I/O), сетевой интерфейс и т.д.</a:t>
            </a:r>
          </a:p>
        </p:txBody>
      </p:sp>
    </p:spTree>
    <p:extLst>
      <p:ext uri="{BB962C8B-B14F-4D97-AF65-F5344CB8AC3E}">
        <p14:creationId xmlns:p14="http://schemas.microsoft.com/office/powerpoint/2010/main" val="678797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Визуализация. Схема распределения вычислений между </a:t>
            </a:r>
            <a:r>
              <a:rPr lang="en-US" dirty="0"/>
              <a:t>CPU </a:t>
            </a:r>
            <a:r>
              <a:rPr lang="ru-RU" dirty="0"/>
              <a:t>и </a:t>
            </a:r>
            <a:r>
              <a:rPr lang="en-US" dirty="0"/>
              <a:t>GPU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17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538842" y="5682343"/>
            <a:ext cx="11306795" cy="645432"/>
          </a:xfrm>
        </p:spPr>
        <p:txBody>
          <a:bodyPr>
            <a:noAutofit/>
          </a:bodyPr>
          <a:lstStyle/>
          <a:p>
            <a:pPr algn="l"/>
            <a:r>
              <a:rPr lang="ru-RU" altLang="ru-RU" sz="2400" b="1" dirty="0"/>
              <a:t> 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544" y="1428920"/>
            <a:ext cx="9529390" cy="484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9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Визуализация. Конвейер рисования в </a:t>
            </a:r>
            <a:r>
              <a:rPr lang="en-US" dirty="0"/>
              <a:t>OpenGL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18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538842" y="5682343"/>
            <a:ext cx="11306795" cy="645432"/>
          </a:xfrm>
        </p:spPr>
        <p:txBody>
          <a:bodyPr>
            <a:noAutofit/>
          </a:bodyPr>
          <a:lstStyle/>
          <a:p>
            <a:pPr algn="l"/>
            <a:r>
              <a:rPr lang="ru-RU" altLang="ru-RU" sz="2400" b="1" dirty="0"/>
              <a:t> </a:t>
            </a:r>
          </a:p>
        </p:txBody>
      </p:sp>
      <p:pic>
        <p:nvPicPr>
          <p:cNvPr id="7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641" y="1421127"/>
            <a:ext cx="9649196" cy="4870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402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Визуализация. Упрощенная модель графического конвейера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19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538842" y="5682343"/>
            <a:ext cx="11306795" cy="645432"/>
          </a:xfrm>
        </p:spPr>
        <p:txBody>
          <a:bodyPr>
            <a:noAutofit/>
          </a:bodyPr>
          <a:lstStyle/>
          <a:p>
            <a:pPr algn="l"/>
            <a:r>
              <a:rPr lang="ru-RU" altLang="ru-RU" sz="2400" b="1" dirty="0"/>
              <a:t>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EE47B67D-06CB-430E-95A4-60C03969A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66" y="1388470"/>
            <a:ext cx="5394796" cy="49393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FD9C831-D9F8-44A3-A769-A6B7EF1D7935}"/>
              </a:ext>
            </a:extLst>
          </p:cNvPr>
          <p:cNvSpPr txBox="1"/>
          <p:nvPr/>
        </p:nvSpPr>
        <p:spPr>
          <a:xfrm>
            <a:off x="6096000" y="1401184"/>
            <a:ext cx="43281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Загрузка данных</a:t>
            </a:r>
          </a:p>
          <a:p>
            <a:pPr algn="r"/>
            <a:r>
              <a:rPr lang="ru-RU" dirty="0"/>
              <a:t>Вершина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/>
              <a:t>vertices)</a:t>
            </a:r>
            <a:endParaRPr lang="ru-RU" dirty="0"/>
          </a:p>
          <a:p>
            <a:r>
              <a:rPr lang="ru-RU" b="1" dirty="0"/>
              <a:t>Вершинный шейдер</a:t>
            </a:r>
          </a:p>
          <a:p>
            <a:pPr algn="r"/>
            <a:r>
              <a:rPr lang="ru-RU" dirty="0"/>
              <a:t>Группа вершин</a:t>
            </a:r>
            <a:r>
              <a:rPr lang="en-US" dirty="0"/>
              <a:t> (primitives/patches)</a:t>
            </a:r>
            <a:endParaRPr lang="ru-RU" dirty="0"/>
          </a:p>
          <a:p>
            <a:r>
              <a:rPr lang="ru-RU" b="1" dirty="0"/>
              <a:t>Шейдер управление тесселяцией</a:t>
            </a:r>
          </a:p>
          <a:p>
            <a:r>
              <a:rPr lang="ru-RU" dirty="0"/>
              <a:t>Тесселяция</a:t>
            </a:r>
          </a:p>
          <a:p>
            <a:r>
              <a:rPr lang="ru-RU" b="1" dirty="0"/>
              <a:t>Шейдер определяющий тесселяции</a:t>
            </a:r>
          </a:p>
          <a:p>
            <a:pPr algn="r"/>
            <a:r>
              <a:rPr lang="ru-RU" dirty="0"/>
              <a:t>Примитивы (</a:t>
            </a:r>
            <a:r>
              <a:rPr lang="en-US" dirty="0"/>
              <a:t>primitives)</a:t>
            </a:r>
            <a:endParaRPr lang="ru-RU" dirty="0"/>
          </a:p>
          <a:p>
            <a:r>
              <a:rPr lang="ru-RU" b="1" dirty="0"/>
              <a:t>Геометрический шейдер</a:t>
            </a:r>
          </a:p>
          <a:p>
            <a:pPr algn="r"/>
            <a:r>
              <a:rPr lang="ru-RU" dirty="0"/>
              <a:t>Примитивы (</a:t>
            </a:r>
            <a:r>
              <a:rPr lang="en-US" dirty="0"/>
              <a:t>primitives)</a:t>
            </a:r>
            <a:endParaRPr lang="ru-RU" dirty="0"/>
          </a:p>
          <a:p>
            <a:r>
              <a:rPr lang="ru-RU" dirty="0"/>
              <a:t>Растеризация</a:t>
            </a:r>
            <a:r>
              <a:rPr lang="en-US" dirty="0"/>
              <a:t> </a:t>
            </a:r>
            <a:r>
              <a:rPr lang="ru-RU" dirty="0"/>
              <a:t>и интерполяция</a:t>
            </a:r>
            <a:endParaRPr lang="en-US" dirty="0"/>
          </a:p>
          <a:p>
            <a:pPr algn="r"/>
            <a:r>
              <a:rPr lang="ru-RU" dirty="0"/>
              <a:t>Пиксели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/>
              <a:t>fragments</a:t>
            </a:r>
            <a:r>
              <a:rPr lang="ru-RU" dirty="0"/>
              <a:t>)</a:t>
            </a:r>
          </a:p>
          <a:p>
            <a:r>
              <a:rPr lang="ru-RU" b="1" dirty="0"/>
              <a:t>Пиксельный (фрагментный) шейдер</a:t>
            </a:r>
            <a:endParaRPr lang="en-US" b="1" dirty="0"/>
          </a:p>
          <a:p>
            <a:pPr algn="r"/>
            <a:r>
              <a:rPr lang="en-US" dirty="0"/>
              <a:t>(fragments)</a:t>
            </a:r>
            <a:endParaRPr lang="ru-RU" dirty="0"/>
          </a:p>
          <a:p>
            <a:r>
              <a:rPr lang="ru-RU" dirty="0"/>
              <a:t>Операции с буферами кадров</a:t>
            </a:r>
          </a:p>
          <a:p>
            <a:pPr algn="r"/>
            <a:r>
              <a:rPr lang="ru-RU" dirty="0"/>
              <a:t>Пиксели (</a:t>
            </a:r>
            <a:r>
              <a:rPr lang="en-US" dirty="0"/>
              <a:t>Pixels)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089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 в компьютерную графику. Содержание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794" y="1562386"/>
            <a:ext cx="12184206" cy="4675127"/>
          </a:xfrm>
        </p:spPr>
        <p:txBody>
          <a:bodyPr>
            <a:noAutofit/>
          </a:bodyPr>
          <a:lstStyle/>
          <a:p>
            <a:r>
              <a:rPr lang="ru-RU" sz="3600" b="1" dirty="0"/>
              <a:t>Структура дисциплины</a:t>
            </a:r>
          </a:p>
          <a:p>
            <a:endParaRPr lang="ru-RU" sz="3600" b="1" dirty="0"/>
          </a:p>
          <a:p>
            <a:r>
              <a:rPr lang="ru-RU" sz="3600" b="1" dirty="0"/>
              <a:t>История развития компьютерной графики </a:t>
            </a:r>
          </a:p>
          <a:p>
            <a:endParaRPr lang="ru-RU" sz="3600" b="1" dirty="0"/>
          </a:p>
          <a:p>
            <a:r>
              <a:rPr lang="ru-RU" sz="3600" b="1" dirty="0"/>
              <a:t>Аппаратные средства, связанные с выводом изображения</a:t>
            </a:r>
          </a:p>
          <a:p>
            <a:endParaRPr lang="ru-RU" sz="3600" b="1" dirty="0"/>
          </a:p>
          <a:p>
            <a:r>
              <a:rPr lang="ru-RU" sz="3600" b="1" dirty="0"/>
              <a:t>Библиотеки визуализации</a:t>
            </a:r>
          </a:p>
        </p:txBody>
      </p:sp>
    </p:spTree>
    <p:extLst>
      <p:ext uri="{BB962C8B-B14F-4D97-AF65-F5344CB8AC3E}">
        <p14:creationId xmlns:p14="http://schemas.microsoft.com/office/powerpoint/2010/main" val="131812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Визуализация. Упрощенная модель графического конвейера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20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538842" y="5682343"/>
            <a:ext cx="11306795" cy="645432"/>
          </a:xfrm>
        </p:spPr>
        <p:txBody>
          <a:bodyPr>
            <a:noAutofit/>
          </a:bodyPr>
          <a:lstStyle/>
          <a:p>
            <a:pPr algn="l"/>
            <a:r>
              <a:rPr lang="ru-RU" altLang="ru-RU" sz="2400" b="1" dirty="0"/>
              <a:t>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395C1732-5086-4C02-AEB4-0B5581308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9418" y="1400501"/>
            <a:ext cx="6013164" cy="491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02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Визуализация. Упрощенная модель графического конвейера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21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538842" y="5682343"/>
            <a:ext cx="11306795" cy="645432"/>
          </a:xfrm>
        </p:spPr>
        <p:txBody>
          <a:bodyPr>
            <a:noAutofit/>
          </a:bodyPr>
          <a:lstStyle/>
          <a:p>
            <a:pPr algn="l"/>
            <a:r>
              <a:rPr lang="ru-RU" altLang="ru-RU" sz="2400" b="1" dirty="0"/>
              <a:t> </a:t>
            </a:r>
          </a:p>
        </p:txBody>
      </p:sp>
      <p:pic>
        <p:nvPicPr>
          <p:cNvPr id="6" name="Объект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62" y="1902280"/>
            <a:ext cx="6771886" cy="4067529"/>
          </a:xfrm>
          <a:prstGeom prst="rect">
            <a:avLst/>
          </a:prstGeom>
        </p:spPr>
      </p:pic>
      <p:pic>
        <p:nvPicPr>
          <p:cNvPr id="7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8628" y="1902280"/>
            <a:ext cx="5423372" cy="4067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1538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794" y="1396132"/>
            <a:ext cx="12184206" cy="4445868"/>
          </a:xfrm>
        </p:spPr>
        <p:txBody>
          <a:bodyPr anchor="ctr">
            <a:normAutofit/>
          </a:bodyPr>
          <a:lstStyle/>
          <a:p>
            <a:r>
              <a:rPr lang="ru-RU" sz="7200" dirty="0"/>
              <a:t>Вопросы?!</a:t>
            </a:r>
          </a:p>
        </p:txBody>
      </p:sp>
    </p:spTree>
    <p:extLst>
      <p:ext uri="{BB962C8B-B14F-4D97-AF65-F5344CB8AC3E}">
        <p14:creationId xmlns:p14="http://schemas.microsoft.com/office/powerpoint/2010/main" val="181669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компьютерная графика?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7" name="Рисунок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3" r="11214"/>
          <a:stretch>
            <a:fillRect/>
          </a:stretch>
        </p:blipFill>
        <p:spPr bwMode="auto">
          <a:xfrm>
            <a:off x="8293400" y="3054361"/>
            <a:ext cx="3045160" cy="30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Объект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graphicFrame>
        <p:nvGraphicFramePr>
          <p:cNvPr id="12" name="Объект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9109114"/>
              </p:ext>
            </p:extLst>
          </p:nvPr>
        </p:nvGraphicFramePr>
        <p:xfrm>
          <a:off x="1383364" y="1568857"/>
          <a:ext cx="9949712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Рисунок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03" r="352"/>
          <a:stretch>
            <a:fillRect/>
          </a:stretch>
        </p:blipFill>
        <p:spPr bwMode="auto">
          <a:xfrm>
            <a:off x="1386039" y="3049656"/>
            <a:ext cx="3044273" cy="309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Рисунок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270" y="3049656"/>
            <a:ext cx="3091262" cy="309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6886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История. Одна из первых компьютерных игр (1962)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292608" y="1925695"/>
            <a:ext cx="6121674" cy="4085216"/>
          </a:xfrm>
        </p:spPr>
        <p:txBody>
          <a:bodyPr>
            <a:noAutofit/>
          </a:bodyPr>
          <a:lstStyle/>
          <a:p>
            <a:pPr algn="l"/>
            <a:r>
              <a:rPr lang="ru-RU" b="1" dirty="0"/>
              <a:t>Название: </a:t>
            </a:r>
            <a:r>
              <a:rPr lang="en-US" b="1" dirty="0" err="1"/>
              <a:t>Spacewar</a:t>
            </a:r>
            <a:r>
              <a:rPr lang="en-US" b="1" dirty="0"/>
              <a:t>!</a:t>
            </a:r>
          </a:p>
          <a:p>
            <a:pPr algn="l"/>
            <a:r>
              <a:rPr lang="ru-RU" b="1" dirty="0"/>
              <a:t>Жанр: </a:t>
            </a:r>
            <a:r>
              <a:rPr lang="en-US" b="1" dirty="0" err="1"/>
              <a:t>Shoot’em</a:t>
            </a:r>
            <a:r>
              <a:rPr lang="en-US" b="1" dirty="0"/>
              <a:t> up, </a:t>
            </a:r>
            <a:r>
              <a:rPr lang="ru-RU" b="1" dirty="0"/>
              <a:t>космический симулятор</a:t>
            </a:r>
            <a:endParaRPr lang="en-US" b="1" dirty="0"/>
          </a:p>
          <a:p>
            <a:pPr algn="l"/>
            <a:r>
              <a:rPr lang="ru-RU" b="1" dirty="0"/>
              <a:t>Авторы: </a:t>
            </a:r>
            <a:r>
              <a:rPr lang="en-US" b="1" dirty="0"/>
              <a:t>Steve Russell, Martin </a:t>
            </a:r>
            <a:r>
              <a:rPr lang="en-US" b="1" dirty="0" err="1"/>
              <a:t>Graetz</a:t>
            </a:r>
            <a:r>
              <a:rPr lang="en-US" b="1" dirty="0"/>
              <a:t>, </a:t>
            </a:r>
          </a:p>
          <a:p>
            <a:pPr algn="l"/>
            <a:r>
              <a:rPr lang="en-US" b="1" dirty="0"/>
              <a:t>Wayne </a:t>
            </a:r>
            <a:r>
              <a:rPr lang="en-US" b="1" dirty="0" err="1"/>
              <a:t>Wiitanen</a:t>
            </a:r>
            <a:r>
              <a:rPr lang="en-US" b="1" dirty="0"/>
              <a:t>, Bob Saunders, </a:t>
            </a:r>
          </a:p>
          <a:p>
            <a:pPr algn="l"/>
            <a:r>
              <a:rPr lang="en-US" b="1" dirty="0"/>
              <a:t>Steve </a:t>
            </a:r>
            <a:r>
              <a:rPr lang="en-US" b="1" dirty="0" err="1"/>
              <a:t>Piner</a:t>
            </a:r>
            <a:endParaRPr lang="en-US" b="1" dirty="0"/>
          </a:p>
          <a:p>
            <a:pPr algn="l"/>
            <a:r>
              <a:rPr lang="ru-RU" b="1" dirty="0"/>
              <a:t>Платформа:</a:t>
            </a:r>
            <a:r>
              <a:rPr lang="en-US" b="1" dirty="0"/>
              <a:t> DEC</a:t>
            </a:r>
            <a:r>
              <a:rPr lang="ru-RU" b="1" dirty="0"/>
              <a:t> </a:t>
            </a:r>
            <a:r>
              <a:rPr lang="en-US" b="1" dirty="0"/>
              <a:t>PDP-1</a:t>
            </a:r>
            <a:endParaRPr lang="ru-RU" b="1" dirty="0"/>
          </a:p>
          <a:p>
            <a:pPr algn="l"/>
            <a:r>
              <a:rPr lang="ru-RU" b="1" dirty="0"/>
              <a:t>Дата выпуска: 02.1962</a:t>
            </a:r>
          </a:p>
          <a:p>
            <a:pPr algn="l"/>
            <a:r>
              <a:rPr lang="ru-RU" b="1" dirty="0"/>
              <a:t>Длительность разработки: 200 </a:t>
            </a:r>
            <a:r>
              <a:rPr lang="ru-RU" b="1" dirty="0" err="1"/>
              <a:t>Чч</a:t>
            </a:r>
            <a:endParaRPr lang="en-US" b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674" y="1937887"/>
            <a:ext cx="6073542" cy="408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51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История. Одна из первых компьютерных </a:t>
            </a:r>
            <a:r>
              <a:rPr lang="ru-RU" dirty="0" err="1"/>
              <a:t>анимаций</a:t>
            </a:r>
            <a:r>
              <a:rPr lang="ru-RU" dirty="0"/>
              <a:t> (1968)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347132" y="1562387"/>
            <a:ext cx="5774541" cy="4446527"/>
          </a:xfrm>
        </p:spPr>
        <p:txBody>
          <a:bodyPr>
            <a:noAutofit/>
          </a:bodyPr>
          <a:lstStyle/>
          <a:p>
            <a:pPr algn="l"/>
            <a:r>
              <a:rPr lang="ru-RU" b="1" dirty="0"/>
              <a:t>Название: Кошечка</a:t>
            </a:r>
            <a:endParaRPr lang="en-US" b="1" dirty="0"/>
          </a:p>
          <a:p>
            <a:pPr algn="l"/>
            <a:r>
              <a:rPr lang="ru-RU" b="1" dirty="0"/>
              <a:t>Авторы: Н.Н. Константинов, </a:t>
            </a:r>
          </a:p>
          <a:p>
            <a:pPr algn="l"/>
            <a:r>
              <a:rPr lang="ru-RU" b="1" dirty="0"/>
              <a:t>В. </a:t>
            </a:r>
            <a:r>
              <a:rPr lang="ru-RU" b="1" dirty="0" err="1"/>
              <a:t>Минахин</a:t>
            </a:r>
            <a:r>
              <a:rPr lang="ru-RU" b="1" dirty="0"/>
              <a:t>, В. </a:t>
            </a:r>
            <a:r>
              <a:rPr lang="ru-RU" b="1" dirty="0" err="1"/>
              <a:t>Понаморенко</a:t>
            </a:r>
            <a:r>
              <a:rPr lang="ru-RU" b="1" dirty="0"/>
              <a:t>, </a:t>
            </a:r>
          </a:p>
          <a:p>
            <a:pPr algn="l"/>
            <a:r>
              <a:rPr lang="ru-RU" b="1" dirty="0"/>
              <a:t>А. </a:t>
            </a:r>
            <a:r>
              <a:rPr lang="ru-RU" b="1" dirty="0" err="1"/>
              <a:t>Скуридин</a:t>
            </a:r>
            <a:r>
              <a:rPr lang="ru-RU" b="1" dirty="0"/>
              <a:t>, В. Журкин</a:t>
            </a:r>
            <a:endParaRPr lang="en-US" b="1" dirty="0"/>
          </a:p>
          <a:p>
            <a:pPr algn="l"/>
            <a:r>
              <a:rPr lang="ru-RU" b="1" dirty="0"/>
              <a:t>Платформа:</a:t>
            </a:r>
            <a:r>
              <a:rPr lang="en-US" b="1" dirty="0"/>
              <a:t> </a:t>
            </a:r>
            <a:r>
              <a:rPr lang="ru-RU" b="1" dirty="0"/>
              <a:t>БЭСМ-4 и </a:t>
            </a:r>
          </a:p>
          <a:p>
            <a:pPr algn="l"/>
            <a:r>
              <a:rPr lang="ru-RU" b="1" dirty="0"/>
              <a:t>алфавитно-цифровой принтер</a:t>
            </a:r>
          </a:p>
          <a:p>
            <a:pPr algn="l"/>
            <a:r>
              <a:rPr lang="ru-RU" b="1" dirty="0"/>
              <a:t>Дата выпуска: 03.1968</a:t>
            </a:r>
          </a:p>
          <a:p>
            <a:pPr algn="l"/>
            <a:r>
              <a:rPr lang="ru-RU" b="1" dirty="0"/>
              <a:t>Реализация: движение кошки описаны дифференциальными уравнениями</a:t>
            </a:r>
            <a:endParaRPr lang="en-US" b="1" dirty="0"/>
          </a:p>
          <a:p>
            <a:endParaRPr lang="ru-RU" b="1" dirty="0"/>
          </a:p>
        </p:txBody>
      </p:sp>
      <p:pic>
        <p:nvPicPr>
          <p:cNvPr id="5" name="Кошечка [SD, 854x480]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0" y="1562387"/>
            <a:ext cx="5715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645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История. Чайник Юта (1975)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0" y="1562387"/>
            <a:ext cx="5954489" cy="1888384"/>
          </a:xfrm>
        </p:spPr>
        <p:txBody>
          <a:bodyPr>
            <a:noAutofit/>
          </a:bodyPr>
          <a:lstStyle/>
          <a:p>
            <a:pPr algn="l"/>
            <a:r>
              <a:rPr lang="ru-RU" b="1" dirty="0"/>
              <a:t>Название: </a:t>
            </a:r>
            <a:r>
              <a:rPr lang="en-US" b="1" dirty="0"/>
              <a:t>Newell teapot</a:t>
            </a:r>
          </a:p>
          <a:p>
            <a:pPr algn="l"/>
            <a:r>
              <a:rPr lang="ru-RU" b="1" dirty="0"/>
              <a:t>Описание: состоит из 32-х кубических поверхностей Безье</a:t>
            </a:r>
            <a:endParaRPr lang="en-US" b="1" dirty="0"/>
          </a:p>
          <a:p>
            <a:pPr algn="l"/>
            <a:r>
              <a:rPr lang="ru-RU" b="1" dirty="0"/>
              <a:t>Автор: </a:t>
            </a:r>
            <a:r>
              <a:rPr lang="en-US" b="1" dirty="0"/>
              <a:t>Martin Newell</a:t>
            </a:r>
            <a:endParaRPr lang="ru-RU" b="1" dirty="0"/>
          </a:p>
        </p:txBody>
      </p:sp>
      <p:pic>
        <p:nvPicPr>
          <p:cNvPr id="9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353" y="1947868"/>
            <a:ext cx="602932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71" y="3450771"/>
            <a:ext cx="5148946" cy="274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896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История. </a:t>
            </a:r>
            <a:r>
              <a:rPr lang="en-US" dirty="0"/>
              <a:t>Silicon Graphics Inc.</a:t>
            </a:r>
            <a:r>
              <a:rPr lang="ru-RU" dirty="0"/>
              <a:t> (19</a:t>
            </a:r>
            <a:r>
              <a:rPr lang="en-US" dirty="0"/>
              <a:t>82</a:t>
            </a:r>
            <a:r>
              <a:rPr lang="ru-RU" dirty="0"/>
              <a:t>)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0" y="1562387"/>
            <a:ext cx="5954489" cy="1888384"/>
          </a:xfrm>
        </p:spPr>
        <p:txBody>
          <a:bodyPr>
            <a:noAutofit/>
          </a:bodyPr>
          <a:lstStyle/>
          <a:p>
            <a:pPr algn="l"/>
            <a:r>
              <a:rPr lang="ru-RU" b="1" dirty="0"/>
              <a:t>Описание: Разработка графических станций (</a:t>
            </a:r>
            <a:r>
              <a:rPr lang="en-US" b="1" dirty="0"/>
              <a:t>Indigo, Indy</a:t>
            </a:r>
            <a:r>
              <a:rPr lang="ru-RU" b="1" dirty="0"/>
              <a:t> и др.</a:t>
            </a:r>
            <a:r>
              <a:rPr lang="en-US" b="1" dirty="0"/>
              <a:t>) </a:t>
            </a:r>
            <a:r>
              <a:rPr lang="ru-RU" b="1" dirty="0"/>
              <a:t> и </a:t>
            </a:r>
          </a:p>
          <a:p>
            <a:pPr algn="l"/>
            <a:r>
              <a:rPr lang="ru-RU" b="1" dirty="0"/>
              <a:t>ПО</a:t>
            </a:r>
            <a:r>
              <a:rPr lang="en-US" b="1" dirty="0"/>
              <a:t> (SGI IRIX </a:t>
            </a:r>
            <a:r>
              <a:rPr lang="ru-RU" b="1" dirty="0"/>
              <a:t>и др.) для визуализации</a:t>
            </a:r>
            <a:endParaRPr lang="en-US" b="1" dirty="0"/>
          </a:p>
          <a:p>
            <a:pPr algn="l"/>
            <a:r>
              <a:rPr lang="ru-RU" b="1" dirty="0"/>
              <a:t>Основатель: Джим Кларк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20" y="3429000"/>
            <a:ext cx="5112148" cy="2655661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130" y="1837855"/>
            <a:ext cx="5308507" cy="424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797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История. Первая 3</a:t>
            </a:r>
            <a:r>
              <a:rPr lang="en-US" dirty="0"/>
              <a:t>D </a:t>
            </a:r>
            <a:r>
              <a:rPr lang="ru-RU" dirty="0"/>
              <a:t>видеокарта (1996)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6445339" y="5608082"/>
            <a:ext cx="5740767" cy="575584"/>
          </a:xfrm>
        </p:spPr>
        <p:txBody>
          <a:bodyPr>
            <a:noAutofit/>
          </a:bodyPr>
          <a:lstStyle/>
          <a:p>
            <a:r>
              <a:rPr lang="en-US" b="1" dirty="0"/>
              <a:t>Diamond Monster 3D/3DFX Voodoo1</a:t>
            </a:r>
          </a:p>
        </p:txBody>
      </p:sp>
      <p:pic>
        <p:nvPicPr>
          <p:cNvPr id="8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0" t="369" r="13589" b="14896"/>
          <a:stretch>
            <a:fillRect/>
          </a:stretch>
        </p:blipFill>
        <p:spPr bwMode="auto">
          <a:xfrm>
            <a:off x="273982" y="1596570"/>
            <a:ext cx="5830888" cy="378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4264" y="1841435"/>
            <a:ext cx="5211373" cy="3542910"/>
          </a:xfrm>
          <a:prstGeom prst="rect">
            <a:avLst/>
          </a:prstGeom>
        </p:spPr>
      </p:pic>
      <p:sp>
        <p:nvSpPr>
          <p:cNvPr id="12" name="Объект 3"/>
          <p:cNvSpPr txBox="1">
            <a:spLocks/>
          </p:cNvSpPr>
          <p:nvPr/>
        </p:nvSpPr>
        <p:spPr>
          <a:xfrm>
            <a:off x="273982" y="5592446"/>
            <a:ext cx="5830888" cy="5755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Destruction Derby</a:t>
            </a:r>
          </a:p>
        </p:txBody>
      </p:sp>
    </p:spTree>
    <p:extLst>
      <p:ext uri="{BB962C8B-B14F-4D97-AF65-F5344CB8AC3E}">
        <p14:creationId xmlns:p14="http://schemas.microsoft.com/office/powerpoint/2010/main" val="10002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История. Первая 3</a:t>
            </a:r>
            <a:r>
              <a:rPr lang="en-US" dirty="0"/>
              <a:t>D </a:t>
            </a:r>
            <a:r>
              <a:rPr lang="ru-RU" dirty="0"/>
              <a:t>видеокарта (1996)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687E3-A909-4587-8F32-F56F709795C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6445339" y="5608082"/>
            <a:ext cx="5740767" cy="575584"/>
          </a:xfrm>
        </p:spPr>
        <p:txBody>
          <a:bodyPr>
            <a:noAutofit/>
          </a:bodyPr>
          <a:lstStyle/>
          <a:p>
            <a:r>
              <a:rPr lang="en-US" b="1" dirty="0"/>
              <a:t>Diamond Monster 3D/3DFX Voodoo1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4264" y="1841435"/>
            <a:ext cx="5211373" cy="3542910"/>
          </a:xfrm>
          <a:prstGeom prst="rect">
            <a:avLst/>
          </a:prstGeom>
        </p:spPr>
      </p:pic>
      <p:sp>
        <p:nvSpPr>
          <p:cNvPr id="12" name="Объект 3"/>
          <p:cNvSpPr txBox="1">
            <a:spLocks/>
          </p:cNvSpPr>
          <p:nvPr/>
        </p:nvSpPr>
        <p:spPr>
          <a:xfrm>
            <a:off x="273982" y="5592446"/>
            <a:ext cx="5830888" cy="5755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Destruction Derby</a:t>
            </a:r>
          </a:p>
        </p:txBody>
      </p:sp>
      <p:pic>
        <p:nvPicPr>
          <p:cNvPr id="5" name="3dfx Voodoo 1 - Diamond Monster 3D - Technologie Demo - ATB Racing [SD, 854x480]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3467" y="1510902"/>
            <a:ext cx="5452533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62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800" b="1" i="0" u="none" strike="noStrike" cap="none" normalizeH="0" baseline="0" dirty="0" smtClean="0">
            <a:ln>
              <a:noFill/>
            </a:ln>
            <a:solidFill>
              <a:srgbClr val="004B7E"/>
            </a:solidFill>
            <a:effectLst/>
            <a:latin typeface="+mn-lt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5769</TotalTime>
  <Words>853</Words>
  <Application>Microsoft Office PowerPoint</Application>
  <PresentationFormat>Широкоэкранный</PresentationFormat>
  <Paragraphs>238</Paragraphs>
  <Slides>22</Slides>
  <Notes>21</Notes>
  <HiddenSlides>0</HiddenSlides>
  <MMClips>2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7" baseType="lpstr">
      <vt:lpstr>Calibri Light</vt:lpstr>
      <vt:lpstr>Arial</vt:lpstr>
      <vt:lpstr>Calibri</vt:lpstr>
      <vt:lpstr>Тема Office</vt:lpstr>
      <vt:lpstr>CorelDRAW</vt:lpstr>
      <vt:lpstr>тема Введение в компьютерную графику</vt:lpstr>
      <vt:lpstr>Введение в компьютерную графику. Содержание</vt:lpstr>
      <vt:lpstr>Что такое компьютерная графика?</vt:lpstr>
      <vt:lpstr>История. Одна из первых компьютерных игр (1962)</vt:lpstr>
      <vt:lpstr>История. Одна из первых компьютерных анимаций (1968)</vt:lpstr>
      <vt:lpstr>История. Чайник Юта (1975)</vt:lpstr>
      <vt:lpstr>История. Silicon Graphics Inc. (1982)</vt:lpstr>
      <vt:lpstr>История. Первая 3D видеокарта (1996)</vt:lpstr>
      <vt:lpstr>История. Первая 3D видеокарта (1996)</vt:lpstr>
      <vt:lpstr>Аппаратные средства.  Характеристики видеокарты 3DFX Voodoo1</vt:lpstr>
      <vt:lpstr>Характеристики видеокарты.  Видеочип (графический процессор) </vt:lpstr>
      <vt:lpstr>Характеристики видеокарты.  Графическая память и прочие атрибуты</vt:lpstr>
      <vt:lpstr>Характеристики видеокарты.  Floating Point (FP)</vt:lpstr>
      <vt:lpstr>Характеристики видеокарты.  Бенчмарки</vt:lpstr>
      <vt:lpstr>Визуализация. Программный интерфейс (API)</vt:lpstr>
      <vt:lpstr>Визуализация. Структура графической библиотеки</vt:lpstr>
      <vt:lpstr>Визуализация. Схема распределения вычислений между CPU и GPU</vt:lpstr>
      <vt:lpstr>Визуализация. Конвейер рисования в OpenGL</vt:lpstr>
      <vt:lpstr>Визуализация. Упрощенная модель графического конвейера</vt:lpstr>
      <vt:lpstr>Визуализация. Упрощенная модель графического конвейера</vt:lpstr>
      <vt:lpstr>Визуализация. Упрощенная модель графического конвейера</vt:lpstr>
      <vt:lpstr>Спасибо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Гаврилова Надежда Валерьевна</dc:creator>
  <cp:lastModifiedBy>Быковских Дмитрий Александрович</cp:lastModifiedBy>
  <cp:revision>278</cp:revision>
  <dcterms:created xsi:type="dcterms:W3CDTF">2015-01-19T05:39:50Z</dcterms:created>
  <dcterms:modified xsi:type="dcterms:W3CDTF">2021-09-09T10:26:56Z</dcterms:modified>
</cp:coreProperties>
</file>